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slides/slide20.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2"/>
  </p:notesMasterIdLst>
  <p:handoutMasterIdLst>
    <p:handoutMasterId r:id="rId163"/>
  </p:handoutMasterIdLst>
  <p:sldIdLst>
    <p:sldId id="256" r:id="rId2"/>
    <p:sldId id="262" r:id="rId3"/>
    <p:sldId id="336" r:id="rId4"/>
    <p:sldId id="337" r:id="rId5"/>
    <p:sldId id="346" r:id="rId6"/>
    <p:sldId id="347" r:id="rId7"/>
    <p:sldId id="348" r:id="rId8"/>
    <p:sldId id="349" r:id="rId9"/>
    <p:sldId id="350" r:id="rId10"/>
    <p:sldId id="351" r:id="rId11"/>
    <p:sldId id="352" r:id="rId12"/>
    <p:sldId id="353" r:id="rId13"/>
    <p:sldId id="354" r:id="rId14"/>
    <p:sldId id="355" r:id="rId15"/>
    <p:sldId id="360" r:id="rId16"/>
    <p:sldId id="358" r:id="rId17"/>
    <p:sldId id="359" r:id="rId18"/>
    <p:sldId id="341" r:id="rId19"/>
    <p:sldId id="342" r:id="rId20"/>
    <p:sldId id="339" r:id="rId21"/>
    <p:sldId id="340" r:id="rId22"/>
    <p:sldId id="307" r:id="rId23"/>
    <p:sldId id="374" r:id="rId24"/>
    <p:sldId id="309" r:id="rId25"/>
    <p:sldId id="357" r:id="rId26"/>
    <p:sldId id="311" r:id="rId27"/>
    <p:sldId id="312" r:id="rId28"/>
    <p:sldId id="313" r:id="rId29"/>
    <p:sldId id="314" r:id="rId30"/>
    <p:sldId id="315" r:id="rId31"/>
    <p:sldId id="316" r:id="rId32"/>
    <p:sldId id="317"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61" r:id="rId47"/>
    <p:sldId id="345" r:id="rId48"/>
    <p:sldId id="275" r:id="rId49"/>
    <p:sldId id="276" r:id="rId50"/>
    <p:sldId id="277" r:id="rId51"/>
    <p:sldId id="279" r:id="rId52"/>
    <p:sldId id="288" r:id="rId53"/>
    <p:sldId id="290" r:id="rId54"/>
    <p:sldId id="362" r:id="rId55"/>
    <p:sldId id="372" r:id="rId56"/>
    <p:sldId id="368" r:id="rId57"/>
    <p:sldId id="369" r:id="rId58"/>
    <p:sldId id="259" r:id="rId59"/>
    <p:sldId id="373" r:id="rId60"/>
    <p:sldId id="370" r:id="rId61"/>
    <p:sldId id="366" r:id="rId62"/>
    <p:sldId id="367" r:id="rId63"/>
    <p:sldId id="364" r:id="rId64"/>
    <p:sldId id="287" r:id="rId65"/>
    <p:sldId id="365" r:id="rId66"/>
    <p:sldId id="371" r:id="rId67"/>
    <p:sldId id="375" r:id="rId68"/>
    <p:sldId id="492" r:id="rId69"/>
    <p:sldId id="493" r:id="rId70"/>
    <p:sldId id="380" r:id="rId71"/>
    <p:sldId id="381" r:id="rId72"/>
    <p:sldId id="494" r:id="rId73"/>
    <p:sldId id="382" r:id="rId74"/>
    <p:sldId id="383" r:id="rId75"/>
    <p:sldId id="384" r:id="rId76"/>
    <p:sldId id="385" r:id="rId77"/>
    <p:sldId id="386" r:id="rId78"/>
    <p:sldId id="387" r:id="rId79"/>
    <p:sldId id="388" r:id="rId80"/>
    <p:sldId id="389" r:id="rId81"/>
    <p:sldId id="390" r:id="rId82"/>
    <p:sldId id="391" r:id="rId83"/>
    <p:sldId id="393" r:id="rId84"/>
    <p:sldId id="394" r:id="rId85"/>
    <p:sldId id="395" r:id="rId86"/>
    <p:sldId id="396" r:id="rId87"/>
    <p:sldId id="397" r:id="rId88"/>
    <p:sldId id="398" r:id="rId89"/>
    <p:sldId id="400" r:id="rId90"/>
    <p:sldId id="402" r:id="rId91"/>
    <p:sldId id="403" r:id="rId92"/>
    <p:sldId id="404" r:id="rId93"/>
    <p:sldId id="405" r:id="rId94"/>
    <p:sldId id="417" r:id="rId95"/>
    <p:sldId id="418" r:id="rId96"/>
    <p:sldId id="419" r:id="rId97"/>
    <p:sldId id="420" r:id="rId98"/>
    <p:sldId id="421" r:id="rId99"/>
    <p:sldId id="423" r:id="rId100"/>
    <p:sldId id="424" r:id="rId101"/>
    <p:sldId id="495" r:id="rId102"/>
    <p:sldId id="428" r:id="rId103"/>
    <p:sldId id="430" r:id="rId104"/>
    <p:sldId id="431" r:id="rId105"/>
    <p:sldId id="432" r:id="rId106"/>
    <p:sldId id="434" r:id="rId107"/>
    <p:sldId id="435" r:id="rId108"/>
    <p:sldId id="436" r:id="rId109"/>
    <p:sldId id="437" r:id="rId110"/>
    <p:sldId id="438" r:id="rId111"/>
    <p:sldId id="439" r:id="rId112"/>
    <p:sldId id="440" r:id="rId113"/>
    <p:sldId id="441" r:id="rId114"/>
    <p:sldId id="442" r:id="rId115"/>
    <p:sldId id="443" r:id="rId116"/>
    <p:sldId id="444" r:id="rId117"/>
    <p:sldId id="446" r:id="rId118"/>
    <p:sldId id="496" r:id="rId119"/>
    <p:sldId id="448" r:id="rId120"/>
    <p:sldId id="449" r:id="rId121"/>
    <p:sldId id="450" r:id="rId122"/>
    <p:sldId id="451" r:id="rId123"/>
    <p:sldId id="452" r:id="rId124"/>
    <p:sldId id="453" r:id="rId125"/>
    <p:sldId id="454" r:id="rId126"/>
    <p:sldId id="455" r:id="rId127"/>
    <p:sldId id="456" r:id="rId128"/>
    <p:sldId id="497" r:id="rId129"/>
    <p:sldId id="498" r:id="rId130"/>
    <p:sldId id="457" r:id="rId131"/>
    <p:sldId id="458" r:id="rId132"/>
    <p:sldId id="459" r:id="rId133"/>
    <p:sldId id="460" r:id="rId134"/>
    <p:sldId id="461" r:id="rId135"/>
    <p:sldId id="462" r:id="rId136"/>
    <p:sldId id="463" r:id="rId137"/>
    <p:sldId id="464" r:id="rId138"/>
    <p:sldId id="465" r:id="rId139"/>
    <p:sldId id="466" r:id="rId140"/>
    <p:sldId id="467" r:id="rId141"/>
    <p:sldId id="468" r:id="rId142"/>
    <p:sldId id="469" r:id="rId143"/>
    <p:sldId id="470" r:id="rId144"/>
    <p:sldId id="471" r:id="rId145"/>
    <p:sldId id="472" r:id="rId146"/>
    <p:sldId id="473" r:id="rId147"/>
    <p:sldId id="474" r:id="rId148"/>
    <p:sldId id="475" r:id="rId149"/>
    <p:sldId id="476" r:id="rId150"/>
    <p:sldId id="479" r:id="rId151"/>
    <p:sldId id="491" r:id="rId152"/>
    <p:sldId id="480" r:id="rId153"/>
    <p:sldId id="481" r:id="rId154"/>
    <p:sldId id="482" r:id="rId155"/>
    <p:sldId id="484" r:id="rId156"/>
    <p:sldId id="485" r:id="rId157"/>
    <p:sldId id="486" r:id="rId158"/>
    <p:sldId id="487" r:id="rId159"/>
    <p:sldId id="488" r:id="rId160"/>
    <p:sldId id="489"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2" autoAdjust="0"/>
    <p:restoredTop sz="94660"/>
  </p:normalViewPr>
  <p:slideViewPr>
    <p:cSldViewPr showGuides="1">
      <p:cViewPr varScale="1">
        <p:scale>
          <a:sx n="65" d="100"/>
          <a:sy n="65" d="100"/>
        </p:scale>
        <p:origin x="-672"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3" d="100"/>
          <a:sy n="53" d="100"/>
        </p:scale>
        <p:origin x="-1842"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50AFC0-B0E4-4E31-98BC-93F3B470B669}" type="datetimeFigureOut">
              <a:rPr lang="en-IN" smtClean="0"/>
              <a:t>18-02-2012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B81F3D-5A55-48B7-8BED-8BD7F93F7A3F}" type="slidenum">
              <a:rPr lang="en-IN" smtClean="0"/>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49B5C0-112B-451D-9648-56CC50B68C51}" type="datetimeFigureOut">
              <a:rPr lang="en-IN" smtClean="0"/>
              <a:t>18-02-2012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D28ADE-EA5A-4554-8879-7257334528AB}"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56EDFCD-4D6A-4263-AB9E-DA26584FAB01}" type="slidenum">
              <a:rPr lang="en-IN" smtClean="0"/>
              <a:pPr/>
              <a:t>95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B374E35D-B246-425B-8182-8333179AA83B}" type="datetimeFigureOut">
              <a:rPr lang="en-IN" smtClean="0"/>
              <a:pPr/>
              <a:t>18-02-2012</a:t>
            </a:fld>
            <a:endParaRPr lang="en-IN"/>
          </a:p>
        </p:txBody>
      </p:sp>
      <p:sp>
        <p:nvSpPr>
          <p:cNvPr id="17" name="Footer Placeholder 16"/>
          <p:cNvSpPr>
            <a:spLocks noGrp="1"/>
          </p:cNvSpPr>
          <p:nvPr>
            <p:ph type="ftr" sz="quarter" idx="11"/>
          </p:nvPr>
        </p:nvSpPr>
        <p:spPr/>
        <p:txBody>
          <a:bodyPr/>
          <a:lstStyle/>
          <a:p>
            <a:endParaRPr lang="en-IN"/>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07EC0AE-58CB-4011-838E-A79B0FA75D10}" type="slidenum">
              <a:rPr lang="en-IN" smtClean="0"/>
              <a:pPr/>
              <a:t>‹#›</a:t>
            </a:fld>
            <a:endParaRPr lang="en-IN"/>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374E35D-B246-425B-8182-8333179AA83B}" type="datetimeFigureOut">
              <a:rPr lang="en-IN" smtClean="0"/>
              <a:pPr/>
              <a:t>18-02-2012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7EC0AE-58CB-4011-838E-A79B0FA75D10}"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207EC0AE-58CB-4011-838E-A79B0FA75D10}" type="slidenum">
              <a:rPr lang="en-IN" smtClean="0"/>
              <a:pPr/>
              <a:t>‹#›</a:t>
            </a:fld>
            <a:endParaRPr lang="en-IN"/>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374E35D-B246-425B-8182-8333179AA83B}" type="datetimeFigureOut">
              <a:rPr lang="en-IN" smtClean="0"/>
              <a:pPr/>
              <a:t>18-02-2012</a:t>
            </a:fld>
            <a:endParaRPr lang="en-IN"/>
          </a:p>
        </p:txBody>
      </p:sp>
      <p:sp>
        <p:nvSpPr>
          <p:cNvPr id="5" name="Footer Placeholder 4"/>
          <p:cNvSpPr>
            <a:spLocks noGrp="1"/>
          </p:cNvSpPr>
          <p:nvPr>
            <p:ph type="ftr" sz="quarter" idx="11"/>
          </p:nvPr>
        </p:nvSpPr>
        <p:spPr/>
        <p:txBody>
          <a:bodyPr/>
          <a:lstStyle/>
          <a:p>
            <a:endParaRPr lang="en-IN"/>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374E35D-B246-425B-8182-8333179AA83B}" type="datetimeFigureOut">
              <a:rPr lang="en-IN" smtClean="0"/>
              <a:pPr/>
              <a:t>18-02-2012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4361688" y="1026372"/>
            <a:ext cx="457200" cy="441325"/>
          </a:xfrm>
        </p:spPr>
        <p:txBody>
          <a:bodyPr/>
          <a:lstStyle/>
          <a:p>
            <a:fld id="{207EC0AE-58CB-4011-838E-A79B0FA75D10}" type="slidenum">
              <a:rPr lang="en-IN" smtClean="0"/>
              <a:pPr/>
              <a:t>‹#›</a:t>
            </a:fld>
            <a:endParaRPr lang="en-IN"/>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IN"/>
          </a:p>
        </p:txBody>
      </p:sp>
      <p:sp>
        <p:nvSpPr>
          <p:cNvPr id="4" name="Date Placeholder 3"/>
          <p:cNvSpPr>
            <a:spLocks noGrp="1"/>
          </p:cNvSpPr>
          <p:nvPr>
            <p:ph type="dt" sz="half" idx="10"/>
          </p:nvPr>
        </p:nvSpPr>
        <p:spPr/>
        <p:txBody>
          <a:bodyPr/>
          <a:lstStyle/>
          <a:p>
            <a:fld id="{B374E35D-B246-425B-8182-8333179AA83B}" type="datetimeFigureOut">
              <a:rPr lang="en-IN" smtClean="0"/>
              <a:pPr/>
              <a:t>18-02-2012</a:t>
            </a:fld>
            <a:endParaRPr lang="en-IN"/>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07EC0AE-58CB-4011-838E-A79B0FA75D10}" type="slidenum">
              <a:rPr lang="en-IN" smtClean="0"/>
              <a:pPr/>
              <a:t>‹#›</a:t>
            </a:fld>
            <a:endParaRPr lang="en-IN"/>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B374E35D-B246-425B-8182-8333179AA83B}" type="datetimeFigureOut">
              <a:rPr lang="en-IN" smtClean="0"/>
              <a:pPr/>
              <a:t>18-02-2012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7EC0AE-58CB-4011-838E-A79B0FA75D10}" type="slidenum">
              <a:rPr lang="en-IN" smtClean="0"/>
              <a:pPr/>
              <a:t>‹#›</a:t>
            </a:fld>
            <a:endParaRPr lang="en-IN"/>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374E35D-B246-425B-8182-8333179AA83B}" type="datetimeFigureOut">
              <a:rPr lang="en-IN" smtClean="0"/>
              <a:pPr/>
              <a:t>18-02-2012</a:t>
            </a:fld>
            <a:endParaRPr lang="en-IN"/>
          </a:p>
        </p:txBody>
      </p:sp>
      <p:sp>
        <p:nvSpPr>
          <p:cNvPr id="8" name="Footer Placeholder 7"/>
          <p:cNvSpPr>
            <a:spLocks noGrp="1"/>
          </p:cNvSpPr>
          <p:nvPr>
            <p:ph type="ftr" sz="quarter" idx="11"/>
          </p:nvPr>
        </p:nvSpPr>
        <p:spPr>
          <a:xfrm>
            <a:off x="304800" y="6409944"/>
            <a:ext cx="3581400" cy="365760"/>
          </a:xfrm>
        </p:spPr>
        <p:txBody>
          <a:bodyPr/>
          <a:lstStyle/>
          <a:p>
            <a:endParaRPr lang="en-IN"/>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207EC0AE-58CB-4011-838E-A79B0FA75D10}" type="slidenum">
              <a:rPr lang="en-IN" smtClean="0"/>
              <a:pPr/>
              <a:t>‹#›</a:t>
            </a:fld>
            <a:endParaRPr lang="en-IN"/>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374E35D-B246-425B-8182-8333179AA83B}" type="datetimeFigureOut">
              <a:rPr lang="en-IN" smtClean="0"/>
              <a:pPr/>
              <a:t>18-02-2012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a:xfrm>
            <a:off x="4343400" y="1036020"/>
            <a:ext cx="457200" cy="441325"/>
          </a:xfrm>
        </p:spPr>
        <p:txBody>
          <a:bodyPr/>
          <a:lstStyle/>
          <a:p>
            <a:fld id="{207EC0AE-58CB-4011-838E-A79B0FA75D10}"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B374E35D-B246-425B-8182-8333179AA83B}" type="datetimeFigureOut">
              <a:rPr lang="en-IN" smtClean="0"/>
              <a:pPr/>
              <a:t>18-02-2012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207EC0AE-58CB-4011-838E-A79B0FA75D10}"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207EC0AE-58CB-4011-838E-A79B0FA75D10}" type="slidenum">
              <a:rPr lang="en-IN" smtClean="0"/>
              <a:pPr/>
              <a:t>‹#›</a:t>
            </a:fld>
            <a:endParaRPr lang="en-IN"/>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B374E35D-B246-425B-8182-8333179AA83B}" type="datetimeFigureOut">
              <a:rPr lang="en-IN" smtClean="0"/>
              <a:pPr/>
              <a:t>18-02-2012</a:t>
            </a:fld>
            <a:endParaRPr lang="en-IN"/>
          </a:p>
        </p:txBody>
      </p:sp>
      <p:sp>
        <p:nvSpPr>
          <p:cNvPr id="6" name="Footer Placeholder 5"/>
          <p:cNvSpPr>
            <a:spLocks noGrp="1"/>
          </p:cNvSpPr>
          <p:nvPr>
            <p:ph type="ftr" sz="quarter" idx="11"/>
          </p:nvPr>
        </p:nvSpPr>
        <p:spPr>
          <a:xfrm>
            <a:off x="301752" y="6410848"/>
            <a:ext cx="3383280" cy="365760"/>
          </a:xfrm>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207EC0AE-58CB-4011-838E-A79B0FA75D10}" type="slidenum">
              <a:rPr lang="en-IN" smtClean="0"/>
              <a:pPr/>
              <a:t>‹#›</a:t>
            </a:fld>
            <a:endParaRPr lang="en-IN"/>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B374E35D-B246-425B-8182-8333179AA83B}" type="datetimeFigureOut">
              <a:rPr lang="en-IN" smtClean="0"/>
              <a:pPr/>
              <a:t>18-02-2012</a:t>
            </a:fld>
            <a:endParaRPr lang="en-IN"/>
          </a:p>
        </p:txBody>
      </p:sp>
      <p:sp>
        <p:nvSpPr>
          <p:cNvPr id="6" name="Footer Placeholder 5"/>
          <p:cNvSpPr>
            <a:spLocks noGrp="1"/>
          </p:cNvSpPr>
          <p:nvPr>
            <p:ph type="ftr" sz="quarter" idx="11"/>
          </p:nvPr>
        </p:nvSpPr>
        <p:spPr>
          <a:xfrm>
            <a:off x="301752" y="6410848"/>
            <a:ext cx="3584448" cy="365760"/>
          </a:xfrm>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B374E35D-B246-425B-8182-8333179AA83B}" type="datetimeFigureOut">
              <a:rPr lang="en-IN" smtClean="0"/>
              <a:pPr/>
              <a:t>18-02-2012</a:t>
            </a:fld>
            <a:endParaRPr lang="en-IN"/>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IN"/>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207EC0AE-58CB-4011-838E-A79B0FA75D10}" type="slidenum">
              <a:rPr lang="en-IN" smtClean="0"/>
              <a:pPr/>
              <a:t>‹#›</a:t>
            </a:fld>
            <a:endParaRPr lang="en-IN"/>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audio" Target="../media/audio4.wav"/><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audio" Target="../media/audio4.wav"/><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audio" Target="../media/audio2.wav"/><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Dr P. Priyadarshi</a:t>
            </a:r>
          </a:p>
          <a:p>
            <a:r>
              <a:rPr lang="en-US" dirty="0" smtClean="0"/>
              <a:t>MBBS, MD, FRCP (UK)</a:t>
            </a:r>
            <a:endParaRPr lang="en-IN" dirty="0"/>
          </a:p>
        </p:txBody>
      </p:sp>
      <p:sp>
        <p:nvSpPr>
          <p:cNvPr id="2" name="Title 1"/>
          <p:cNvSpPr>
            <a:spLocks noGrp="1"/>
          </p:cNvSpPr>
          <p:nvPr>
            <p:ph type="ctrTitle"/>
          </p:nvPr>
        </p:nvSpPr>
        <p:spPr/>
        <p:txBody>
          <a:bodyPr/>
          <a:lstStyle/>
          <a:p>
            <a:r>
              <a:rPr lang="en-US" dirty="0" smtClean="0"/>
              <a:t>History of Indian Science</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1040160"/>
          </a:xfrm>
        </p:spPr>
        <p:txBody>
          <a:bodyPr>
            <a:normAutofit fontScale="90000"/>
          </a:bodyPr>
          <a:lstStyle/>
          <a:p>
            <a:r>
              <a:rPr lang="en-US" dirty="0" smtClean="0"/>
              <a:t>Such views about moon had survived at least until about 1000 AD</a:t>
            </a:r>
            <a:endParaRPr lang="en-IN" dirty="0"/>
          </a:p>
        </p:txBody>
      </p:sp>
      <p:sp>
        <p:nvSpPr>
          <p:cNvPr id="3" name="Content Placeholder 2"/>
          <p:cNvSpPr>
            <a:spLocks noGrp="1"/>
          </p:cNvSpPr>
          <p:nvPr>
            <p:ph sz="quarter" idx="1"/>
          </p:nvPr>
        </p:nvSpPr>
        <p:spPr>
          <a:xfrm>
            <a:off x="301752" y="1772816"/>
            <a:ext cx="8503920" cy="4326232"/>
          </a:xfrm>
        </p:spPr>
        <p:txBody>
          <a:bodyPr/>
          <a:lstStyle/>
          <a:p>
            <a:pPr>
              <a:buNone/>
            </a:pPr>
            <a:r>
              <a:rPr lang="en-US" dirty="0" smtClean="0"/>
              <a:t>Al-</a:t>
            </a:r>
            <a:r>
              <a:rPr lang="en-US" dirty="0" err="1" smtClean="0"/>
              <a:t>Biruni</a:t>
            </a:r>
            <a:r>
              <a:rPr lang="en-US" dirty="0" smtClean="0"/>
              <a:t>, a Muslim </a:t>
            </a:r>
            <a:r>
              <a:rPr lang="en-US" dirty="0" err="1" smtClean="0"/>
              <a:t>traveller</a:t>
            </a:r>
            <a:r>
              <a:rPr lang="en-US" dirty="0" smtClean="0"/>
              <a:t> and historian from about 1000 AD noted that </a:t>
            </a:r>
          </a:p>
          <a:p>
            <a:pPr>
              <a:buNone/>
            </a:pPr>
            <a:r>
              <a:rPr lang="en-US" dirty="0" smtClean="0"/>
              <a:t>    the Hindus believed </a:t>
            </a:r>
            <a:endParaRPr lang="en-US" dirty="0" smtClean="0"/>
          </a:p>
          <a:p>
            <a:pPr>
              <a:buNone/>
            </a:pPr>
            <a:r>
              <a:rPr lang="en-US" dirty="0" smtClean="0"/>
              <a:t>“</a:t>
            </a:r>
            <a:r>
              <a:rPr lang="en-US" dirty="0" smtClean="0"/>
              <a:t>when the solar ray meets the moon, the ray becomes as cool as moon herself, then, being reflected, it illuminates the darkness, makes the night cool and extinguishes any hurtful kind of combustion wrought by the sun.</a:t>
            </a:r>
            <a:endParaRPr lang="en-IN"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buNone/>
            </a:pPr>
            <a:r>
              <a:rPr lang="en-US" i="1" dirty="0" err="1" smtClean="0">
                <a:solidFill>
                  <a:srgbClr val="002060"/>
                </a:solidFill>
              </a:rPr>
              <a:t>tUla</a:t>
            </a:r>
            <a:r>
              <a:rPr lang="en-US" dirty="0" smtClean="0">
                <a:solidFill>
                  <a:srgbClr val="002060"/>
                </a:solidFill>
              </a:rPr>
              <a:t> (Sk., cotton), </a:t>
            </a:r>
            <a:r>
              <a:rPr lang="en-US" i="1" dirty="0" err="1" smtClean="0">
                <a:solidFill>
                  <a:srgbClr val="002060"/>
                </a:solidFill>
              </a:rPr>
              <a:t>tUlika</a:t>
            </a:r>
            <a:r>
              <a:rPr lang="en-US" dirty="0" smtClean="0">
                <a:solidFill>
                  <a:srgbClr val="002060"/>
                </a:solidFill>
              </a:rPr>
              <a:t> (Sk., brush), </a:t>
            </a:r>
          </a:p>
          <a:p>
            <a:pPr>
              <a:buNone/>
            </a:pPr>
            <a:r>
              <a:rPr lang="en-US" i="1" dirty="0" err="1" smtClean="0">
                <a:solidFill>
                  <a:srgbClr val="002060"/>
                </a:solidFill>
              </a:rPr>
              <a:t>tula</a:t>
            </a:r>
            <a:r>
              <a:rPr lang="en-US" dirty="0" smtClean="0">
                <a:solidFill>
                  <a:srgbClr val="002060"/>
                </a:solidFill>
              </a:rPr>
              <a:t> (</a:t>
            </a:r>
            <a:r>
              <a:rPr lang="en-US" dirty="0" err="1" smtClean="0">
                <a:solidFill>
                  <a:srgbClr val="002060"/>
                </a:solidFill>
              </a:rPr>
              <a:t>Munda-Juang</a:t>
            </a:r>
            <a:r>
              <a:rPr lang="en-US" dirty="0" smtClean="0">
                <a:solidFill>
                  <a:srgbClr val="002060"/>
                </a:solidFill>
              </a:rPr>
              <a:t>; cotton, feather, hair), </a:t>
            </a:r>
          </a:p>
          <a:p>
            <a:pPr>
              <a:buNone/>
            </a:pPr>
            <a:r>
              <a:rPr lang="en-US" i="1" dirty="0" err="1" smtClean="0">
                <a:solidFill>
                  <a:srgbClr val="002060"/>
                </a:solidFill>
              </a:rPr>
              <a:t>tol</a:t>
            </a:r>
            <a:r>
              <a:rPr lang="en-US" dirty="0" smtClean="0">
                <a:solidFill>
                  <a:srgbClr val="002060"/>
                </a:solidFill>
              </a:rPr>
              <a:t> (Old Mon; cotton, hair, feather), </a:t>
            </a:r>
          </a:p>
          <a:p>
            <a:pPr>
              <a:buNone/>
            </a:pPr>
            <a:r>
              <a:rPr lang="en-US" i="1" dirty="0" err="1" smtClean="0">
                <a:solidFill>
                  <a:srgbClr val="002060"/>
                </a:solidFill>
              </a:rPr>
              <a:t>tuy</a:t>
            </a:r>
            <a:r>
              <a:rPr lang="en-US" dirty="0" smtClean="0">
                <a:solidFill>
                  <a:srgbClr val="002060"/>
                </a:solidFill>
              </a:rPr>
              <a:t> (Tamil, cotton), </a:t>
            </a:r>
          </a:p>
          <a:p>
            <a:pPr>
              <a:buNone/>
            </a:pPr>
            <a:r>
              <a:rPr lang="en-US" dirty="0" smtClean="0">
                <a:solidFill>
                  <a:srgbClr val="002060"/>
                </a:solidFill>
              </a:rPr>
              <a:t>towel (E.)</a:t>
            </a:r>
          </a:p>
          <a:p>
            <a:pPr>
              <a:buNone/>
            </a:pPr>
            <a:r>
              <a:rPr lang="en-US" dirty="0" smtClean="0">
                <a:solidFill>
                  <a:srgbClr val="00B050"/>
                </a:solidFill>
              </a:rPr>
              <a:t>This linguistic argument is stronger than ‘</a:t>
            </a:r>
            <a:r>
              <a:rPr lang="en-US" dirty="0" smtClean="0">
                <a:solidFill>
                  <a:srgbClr val="FF0000"/>
                </a:solidFill>
              </a:rPr>
              <a:t>horse</a:t>
            </a:r>
            <a:r>
              <a:rPr lang="en-US" dirty="0" smtClean="0">
                <a:solidFill>
                  <a:srgbClr val="00B050"/>
                </a:solidFill>
              </a:rPr>
              <a:t>’ linguistic argument which had said: Cognate of PIE </a:t>
            </a:r>
            <a:r>
              <a:rPr lang="en-US" i="1" dirty="0" err="1" smtClean="0">
                <a:solidFill>
                  <a:srgbClr val="00B050"/>
                </a:solidFill>
              </a:rPr>
              <a:t>akwa</a:t>
            </a:r>
            <a:r>
              <a:rPr lang="en-US" dirty="0" smtClean="0">
                <a:solidFill>
                  <a:srgbClr val="00B050"/>
                </a:solidFill>
              </a:rPr>
              <a:t> (Sk. </a:t>
            </a:r>
            <a:r>
              <a:rPr lang="en-US" i="1" dirty="0" err="1" smtClean="0">
                <a:solidFill>
                  <a:srgbClr val="00B050"/>
                </a:solidFill>
              </a:rPr>
              <a:t>Ashva</a:t>
            </a:r>
            <a:r>
              <a:rPr lang="en-US" dirty="0" smtClean="0">
                <a:solidFill>
                  <a:srgbClr val="00B050"/>
                </a:solidFill>
              </a:rPr>
              <a:t>) is found in all the IE languages therefore Aryans must have originated at Central Asian steppes where horse was found in the wild.</a:t>
            </a:r>
            <a:endParaRPr lang="en-IN" dirty="0">
              <a:solidFill>
                <a:srgbClr val="00B050"/>
              </a:solidFill>
            </a:endParaRPr>
          </a:p>
        </p:txBody>
      </p:sp>
    </p:spTree>
  </p:cSld>
  <p:clrMapOvr>
    <a:masterClrMapping/>
  </p:clrMapOvr>
  <p:transition>
    <p:wipe dir="u"/>
    <p:sndAc>
      <p:stSnd>
        <p:snd r:embed="rId2" name="coin.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a:p>
        </p:txBody>
      </p:sp>
      <p:sp>
        <p:nvSpPr>
          <p:cNvPr id="3" name="Title 2"/>
          <p:cNvSpPr>
            <a:spLocks noGrp="1"/>
          </p:cNvSpPr>
          <p:nvPr>
            <p:ph type="title"/>
          </p:nvPr>
        </p:nvSpPr>
        <p:spPr/>
        <p:txBody>
          <a:bodyPr/>
          <a:lstStyle/>
          <a:p>
            <a:r>
              <a:rPr lang="en-US" sz="4400" dirty="0" smtClean="0">
                <a:solidFill>
                  <a:srgbClr val="002060"/>
                </a:solidFill>
              </a:rPr>
              <a:t>Male </a:t>
            </a:r>
            <a:r>
              <a:rPr lang="en-US" sz="4400" dirty="0" smtClean="0">
                <a:solidFill>
                  <a:srgbClr val="002060"/>
                </a:solidFill>
              </a:rPr>
              <a:t>mediated Y chromosomal DNAs</a:t>
            </a:r>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Mischief</a:t>
            </a:r>
            <a:endParaRPr lang="en-IN" dirty="0"/>
          </a:p>
        </p:txBody>
      </p:sp>
      <p:sp>
        <p:nvSpPr>
          <p:cNvPr id="3" name="Content Placeholder 2"/>
          <p:cNvSpPr>
            <a:spLocks noGrp="1"/>
          </p:cNvSpPr>
          <p:nvPr>
            <p:ph idx="1"/>
          </p:nvPr>
        </p:nvSpPr>
        <p:spPr/>
        <p:txBody>
          <a:bodyPr/>
          <a:lstStyle/>
          <a:p>
            <a:r>
              <a:rPr lang="en-US" b="1" dirty="0" smtClean="0">
                <a:solidFill>
                  <a:srgbClr val="002060"/>
                </a:solidFill>
              </a:rPr>
              <a:t>In this theory, those who went out of India before 35,000 years back, they evolved into many language groups and cultures following LGM. </a:t>
            </a:r>
          </a:p>
          <a:p>
            <a:endParaRPr lang="en-US" b="1" dirty="0" smtClean="0">
              <a:solidFill>
                <a:srgbClr val="002060"/>
              </a:solidFill>
            </a:endParaRPr>
          </a:p>
          <a:p>
            <a:r>
              <a:rPr lang="en-US" b="1" dirty="0" smtClean="0">
                <a:solidFill>
                  <a:srgbClr val="002060"/>
                </a:solidFill>
              </a:rPr>
              <a:t>Then they started invading India as male-alone lineages about 10,000 years back from all directions .</a:t>
            </a:r>
            <a:endParaRPr lang="en-IN" b="1" dirty="0">
              <a:solidFill>
                <a:srgbClr val="002060"/>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600200"/>
          </a:xfrm>
        </p:spPr>
        <p:txBody>
          <a:bodyPr>
            <a:normAutofit/>
          </a:bodyPr>
          <a:lstStyle/>
          <a:p>
            <a:r>
              <a:rPr lang="en-US" cap="none" dirty="0" smtClean="0">
                <a:solidFill>
                  <a:srgbClr val="002060"/>
                </a:solidFill>
              </a:rPr>
              <a:t>Some authors guessed that all the male lineages of India arrived from outside during Neolithic</a:t>
            </a:r>
            <a:endParaRPr lang="en-IN" cap="none" dirty="0">
              <a:solidFill>
                <a:srgbClr val="002060"/>
              </a:solidFill>
            </a:endParaRPr>
          </a:p>
        </p:txBody>
      </p:sp>
      <p:sp>
        <p:nvSpPr>
          <p:cNvPr id="3" name="Content Placeholder 2"/>
          <p:cNvSpPr>
            <a:spLocks noGrp="1"/>
          </p:cNvSpPr>
          <p:nvPr>
            <p:ph idx="1"/>
          </p:nvPr>
        </p:nvSpPr>
        <p:spPr/>
        <p:txBody>
          <a:bodyPr>
            <a:normAutofit fontScale="92500" lnSpcReduction="20000"/>
          </a:bodyPr>
          <a:lstStyle/>
          <a:p>
            <a:pPr>
              <a:buNone/>
            </a:pPr>
            <a:r>
              <a:rPr lang="en-US" b="1" dirty="0" smtClean="0">
                <a:solidFill>
                  <a:srgbClr val="C00000"/>
                </a:solidFill>
              </a:rPr>
              <a:t>Dravidians</a:t>
            </a:r>
            <a:r>
              <a:rPr lang="en-US" b="1" dirty="0" smtClean="0">
                <a:solidFill>
                  <a:srgbClr val="002060"/>
                </a:solidFill>
              </a:rPr>
              <a:t> from West Asia: male lineage J2 and L1, with farming, barley and cattle (Wells, 2001); </a:t>
            </a:r>
          </a:p>
          <a:p>
            <a:pPr>
              <a:buNone/>
            </a:pPr>
            <a:r>
              <a:rPr lang="en-US" b="1" dirty="0" smtClean="0">
                <a:solidFill>
                  <a:srgbClr val="002060"/>
                </a:solidFill>
              </a:rPr>
              <a:t>    Or </a:t>
            </a:r>
            <a:r>
              <a:rPr lang="en-US" b="1" dirty="0" smtClean="0">
                <a:solidFill>
                  <a:srgbClr val="C00000"/>
                </a:solidFill>
              </a:rPr>
              <a:t>Africa</a:t>
            </a:r>
            <a:r>
              <a:rPr lang="en-US" b="1" dirty="0" smtClean="0">
                <a:solidFill>
                  <a:srgbClr val="002060"/>
                </a:solidFill>
              </a:rPr>
              <a:t> (Winters) H, K2.  </a:t>
            </a:r>
          </a:p>
          <a:p>
            <a:pPr>
              <a:buNone/>
            </a:pPr>
            <a:endParaRPr lang="en-US" b="1" dirty="0" smtClean="0">
              <a:solidFill>
                <a:srgbClr val="002060"/>
              </a:solidFill>
            </a:endParaRPr>
          </a:p>
          <a:p>
            <a:pPr>
              <a:buNone/>
            </a:pPr>
            <a:r>
              <a:rPr lang="en-US" b="1" dirty="0" smtClean="0">
                <a:solidFill>
                  <a:srgbClr val="C00000"/>
                </a:solidFill>
              </a:rPr>
              <a:t>Austro-Asiatic</a:t>
            </a:r>
            <a:r>
              <a:rPr lang="en-US" b="1" dirty="0" smtClean="0">
                <a:solidFill>
                  <a:srgbClr val="002060"/>
                </a:solidFill>
              </a:rPr>
              <a:t> (</a:t>
            </a:r>
            <a:r>
              <a:rPr lang="en-US" b="1" dirty="0" err="1" smtClean="0">
                <a:solidFill>
                  <a:srgbClr val="002060"/>
                </a:solidFill>
              </a:rPr>
              <a:t>Munda</a:t>
            </a:r>
            <a:r>
              <a:rPr lang="en-US" b="1" dirty="0" smtClean="0">
                <a:solidFill>
                  <a:srgbClr val="002060"/>
                </a:solidFill>
              </a:rPr>
              <a:t>) came from </a:t>
            </a:r>
            <a:r>
              <a:rPr lang="en-US" b="1" dirty="0" smtClean="0">
                <a:solidFill>
                  <a:srgbClr val="C00000"/>
                </a:solidFill>
              </a:rPr>
              <a:t>China</a:t>
            </a:r>
            <a:r>
              <a:rPr lang="en-US" b="1" dirty="0" smtClean="0">
                <a:solidFill>
                  <a:srgbClr val="002060"/>
                </a:solidFill>
              </a:rPr>
              <a:t> (or Southeast Asia): paternal O2a and maternal R7. Or from Africa, maternal lineage M1. </a:t>
            </a:r>
          </a:p>
          <a:p>
            <a:pPr>
              <a:buNone/>
            </a:pPr>
            <a:r>
              <a:rPr lang="en-US" b="1" dirty="0" smtClean="0">
                <a:solidFill>
                  <a:srgbClr val="002060"/>
                </a:solidFill>
              </a:rPr>
              <a:t>   And some claimed that they came from both China and Africa (</a:t>
            </a:r>
            <a:r>
              <a:rPr lang="en-US" b="1" dirty="0" err="1" smtClean="0">
                <a:solidFill>
                  <a:srgbClr val="C00000"/>
                </a:solidFill>
              </a:rPr>
              <a:t>Basu</a:t>
            </a:r>
            <a:r>
              <a:rPr lang="en-US" b="1" dirty="0" smtClean="0">
                <a:solidFill>
                  <a:srgbClr val="002060"/>
                </a:solidFill>
              </a:rPr>
              <a:t>, 2004; Winters 2009).</a:t>
            </a:r>
          </a:p>
          <a:p>
            <a:pPr>
              <a:buNone/>
            </a:pPr>
            <a:endParaRPr lang="en-US" b="1" dirty="0" smtClean="0">
              <a:solidFill>
                <a:srgbClr val="002060"/>
              </a:solidFill>
            </a:endParaRPr>
          </a:p>
          <a:p>
            <a:pPr>
              <a:buNone/>
            </a:pPr>
            <a:r>
              <a:rPr lang="en-US" b="1" dirty="0" smtClean="0">
                <a:solidFill>
                  <a:srgbClr val="C00000"/>
                </a:solidFill>
              </a:rPr>
              <a:t>Aryans</a:t>
            </a:r>
            <a:r>
              <a:rPr lang="en-US" b="1" dirty="0" smtClean="0">
                <a:solidFill>
                  <a:srgbClr val="002060"/>
                </a:solidFill>
              </a:rPr>
              <a:t> (Y lineage R1a or M17) came from </a:t>
            </a:r>
            <a:r>
              <a:rPr lang="en-US" b="1" dirty="0" smtClean="0">
                <a:solidFill>
                  <a:srgbClr val="C00000"/>
                </a:solidFill>
              </a:rPr>
              <a:t>Central Asia</a:t>
            </a:r>
            <a:r>
              <a:rPr lang="en-US" b="1" dirty="0" smtClean="0">
                <a:solidFill>
                  <a:srgbClr val="002060"/>
                </a:solidFill>
              </a:rPr>
              <a:t> with </a:t>
            </a:r>
            <a:r>
              <a:rPr lang="en-US" b="1" dirty="0" err="1" smtClean="0">
                <a:solidFill>
                  <a:srgbClr val="002060"/>
                </a:solidFill>
              </a:rPr>
              <a:t>pastoralism</a:t>
            </a:r>
            <a:r>
              <a:rPr lang="en-US" b="1" dirty="0" smtClean="0">
                <a:solidFill>
                  <a:srgbClr val="002060"/>
                </a:solidFill>
              </a:rPr>
              <a:t> and horse (Wells, 2001).</a:t>
            </a:r>
            <a:endParaRPr lang="en-IN" b="1" dirty="0">
              <a:solidFill>
                <a:srgbClr val="002060"/>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463040"/>
          </a:xfrm>
        </p:spPr>
        <p:txBody>
          <a:bodyPr>
            <a:normAutofit fontScale="90000"/>
          </a:bodyPr>
          <a:lstStyle/>
          <a:p>
            <a:r>
              <a:rPr lang="en-US" sz="3200" cap="none" dirty="0" smtClean="0">
                <a:solidFill>
                  <a:srgbClr val="C00000"/>
                </a:solidFill>
              </a:rPr>
              <a:t>But further studies just broke these conjectures. They say: Austro-Asiatic speakers originated in India.</a:t>
            </a:r>
            <a:endParaRPr lang="en-IN" sz="3200" cap="none" dirty="0">
              <a:solidFill>
                <a:srgbClr val="C00000"/>
              </a:solidFill>
            </a:endParaRPr>
          </a:p>
        </p:txBody>
      </p:sp>
      <p:sp>
        <p:nvSpPr>
          <p:cNvPr id="3" name="Content Placeholder 2"/>
          <p:cNvSpPr>
            <a:spLocks noGrp="1"/>
          </p:cNvSpPr>
          <p:nvPr>
            <p:ph idx="1"/>
          </p:nvPr>
        </p:nvSpPr>
        <p:spPr/>
        <p:txBody>
          <a:bodyPr>
            <a:normAutofit lnSpcReduction="10000"/>
          </a:bodyPr>
          <a:lstStyle/>
          <a:p>
            <a:pPr>
              <a:buNone/>
            </a:pPr>
            <a:r>
              <a:rPr lang="en-US" b="1" dirty="0" err="1" smtClean="0">
                <a:solidFill>
                  <a:srgbClr val="C00000"/>
                </a:solidFill>
              </a:rPr>
              <a:t>Chaubey</a:t>
            </a:r>
            <a:r>
              <a:rPr lang="en-US" b="1" dirty="0" smtClean="0">
                <a:solidFill>
                  <a:srgbClr val="002060"/>
                </a:solidFill>
              </a:rPr>
              <a:t> </a:t>
            </a:r>
            <a:r>
              <a:rPr lang="en-US" b="1" i="1" dirty="0" smtClean="0">
                <a:solidFill>
                  <a:srgbClr val="002060"/>
                </a:solidFill>
              </a:rPr>
              <a:t>et al</a:t>
            </a:r>
            <a:r>
              <a:rPr lang="en-US" b="1" dirty="0" smtClean="0">
                <a:solidFill>
                  <a:srgbClr val="002060"/>
                </a:solidFill>
              </a:rPr>
              <a:t> (2008) ruled out maternal DNA R7 migration to India from SE Asia and established that this lineage originated in India.</a:t>
            </a:r>
          </a:p>
          <a:p>
            <a:pPr>
              <a:buNone/>
            </a:pPr>
            <a:r>
              <a:rPr lang="en-US" b="1" dirty="0" err="1" smtClean="0">
                <a:solidFill>
                  <a:srgbClr val="C00000"/>
                </a:solidFill>
              </a:rPr>
              <a:t>Kivisild</a:t>
            </a:r>
            <a:r>
              <a:rPr lang="en-US" b="1" dirty="0" smtClean="0">
                <a:solidFill>
                  <a:srgbClr val="002060"/>
                </a:solidFill>
              </a:rPr>
              <a:t> (2003) proved that all the inhabitants of India are descendants of original settlers in India, whether of any cast, tribe or linguistic affiliation.</a:t>
            </a:r>
          </a:p>
          <a:p>
            <a:pPr>
              <a:buNone/>
            </a:pPr>
            <a:r>
              <a:rPr lang="en-US" b="1" dirty="0" smtClean="0">
                <a:solidFill>
                  <a:srgbClr val="002060"/>
                </a:solidFill>
              </a:rPr>
              <a:t>A large number of DNA tests of Indian castes, tribes and linguistic groups repeated the same results and conclusion.</a:t>
            </a:r>
            <a:endParaRPr lang="en-IN" b="1" dirty="0">
              <a:solidFill>
                <a:srgbClr val="002060"/>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1828800"/>
          </a:xfrm>
        </p:spPr>
        <p:txBody>
          <a:bodyPr>
            <a:normAutofit fontScale="90000"/>
          </a:bodyPr>
          <a:lstStyle/>
          <a:p>
            <a:r>
              <a:rPr lang="en-IN" sz="3000" cap="none" dirty="0" err="1" smtClean="0">
                <a:solidFill>
                  <a:srgbClr val="C00000"/>
                </a:solidFill>
              </a:rPr>
              <a:t>Kumar,Vikrant</a:t>
            </a:r>
            <a:r>
              <a:rPr lang="en-IN" sz="3000" cap="none" dirty="0" smtClean="0">
                <a:solidFill>
                  <a:srgbClr val="C00000"/>
                </a:solidFill>
              </a:rPr>
              <a:t> </a:t>
            </a:r>
            <a:r>
              <a:rPr lang="en-IN" sz="3000" i="1" cap="none" dirty="0" smtClean="0">
                <a:solidFill>
                  <a:srgbClr val="C00000"/>
                </a:solidFill>
              </a:rPr>
              <a:t>et al</a:t>
            </a:r>
            <a:r>
              <a:rPr lang="en-IN" sz="3000" cap="none" dirty="0" smtClean="0">
                <a:solidFill>
                  <a:srgbClr val="C00000"/>
                </a:solidFill>
              </a:rPr>
              <a:t>, Y-chromosome evidence suggests a common paternal heritage of Austro-Asiatic populations, </a:t>
            </a:r>
            <a:r>
              <a:rPr lang="en-IN" sz="3000" i="1" cap="none" dirty="0" smtClean="0">
                <a:solidFill>
                  <a:srgbClr val="C00000"/>
                </a:solidFill>
              </a:rPr>
              <a:t>BMC </a:t>
            </a:r>
            <a:r>
              <a:rPr lang="en-IN" sz="3000" i="1" cap="none" dirty="0" err="1" smtClean="0">
                <a:solidFill>
                  <a:srgbClr val="C00000"/>
                </a:solidFill>
              </a:rPr>
              <a:t>Evol</a:t>
            </a:r>
            <a:r>
              <a:rPr lang="en-IN" sz="3000" i="1" cap="none" dirty="0" smtClean="0">
                <a:solidFill>
                  <a:srgbClr val="C00000"/>
                </a:solidFill>
              </a:rPr>
              <a:t> </a:t>
            </a:r>
            <a:r>
              <a:rPr lang="en-IN" sz="3000" i="1" cap="none" dirty="0" err="1" smtClean="0">
                <a:solidFill>
                  <a:srgbClr val="C00000"/>
                </a:solidFill>
              </a:rPr>
              <a:t>Biol</a:t>
            </a:r>
            <a:r>
              <a:rPr lang="en-IN" sz="3000" cap="none" dirty="0" smtClean="0">
                <a:solidFill>
                  <a:srgbClr val="C00000"/>
                </a:solidFill>
              </a:rPr>
              <a:t> 2007, 7: 47.</a:t>
            </a:r>
            <a:endParaRPr lang="en-IN" sz="3000" cap="none" dirty="0">
              <a:solidFill>
                <a:srgbClr val="C00000"/>
              </a:solidFill>
            </a:endParaRPr>
          </a:p>
        </p:txBody>
      </p:sp>
      <p:pic>
        <p:nvPicPr>
          <p:cNvPr id="4" name="Content Placeholder 3" descr="O migration.jpg"/>
          <p:cNvPicPr>
            <a:picLocks noGrp="1" noChangeAspect="1"/>
          </p:cNvPicPr>
          <p:nvPr>
            <p:ph idx="1"/>
          </p:nvPr>
        </p:nvPicPr>
        <p:blipFill>
          <a:blip r:embed="rId2" cstate="print"/>
          <a:stretch>
            <a:fillRect/>
          </a:stretch>
        </p:blipFill>
        <p:spPr>
          <a:xfrm>
            <a:off x="457200" y="2089694"/>
            <a:ext cx="7627717" cy="4768306"/>
          </a:xfr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813560"/>
          </a:xfrm>
        </p:spPr>
        <p:txBody>
          <a:bodyPr>
            <a:normAutofit/>
          </a:bodyPr>
          <a:lstStyle/>
          <a:p>
            <a:r>
              <a:rPr lang="en-US" cap="none" dirty="0" smtClean="0">
                <a:solidFill>
                  <a:srgbClr val="002060"/>
                </a:solidFill>
              </a:rPr>
              <a:t>We have seen that Chinese population came from NE India 40,000 years back</a:t>
            </a:r>
            <a:endParaRPr lang="en-IN" cap="none" dirty="0">
              <a:solidFill>
                <a:srgbClr val="002060"/>
              </a:solidFill>
            </a:endParaRPr>
          </a:p>
        </p:txBody>
      </p:sp>
      <p:sp>
        <p:nvSpPr>
          <p:cNvPr id="3" name="Content Placeholder 2"/>
          <p:cNvSpPr>
            <a:spLocks noGrp="1"/>
          </p:cNvSpPr>
          <p:nvPr>
            <p:ph idx="1"/>
          </p:nvPr>
        </p:nvSpPr>
        <p:spPr>
          <a:xfrm>
            <a:off x="457200" y="2590800"/>
            <a:ext cx="7239000" cy="3864936"/>
          </a:xfrm>
        </p:spPr>
        <p:txBody>
          <a:bodyPr>
            <a:normAutofit fontScale="92500" lnSpcReduction="20000"/>
          </a:bodyPr>
          <a:lstStyle/>
          <a:p>
            <a:r>
              <a:rPr lang="en-US" sz="3200" dirty="0" smtClean="0">
                <a:solidFill>
                  <a:srgbClr val="002060"/>
                </a:solidFill>
              </a:rPr>
              <a:t>Current Han population is mainly composed of O3 male lineages, which originated in Burma and Northeast India.</a:t>
            </a:r>
          </a:p>
          <a:p>
            <a:r>
              <a:rPr lang="en-US" sz="3200" dirty="0" smtClean="0">
                <a:solidFill>
                  <a:srgbClr val="002060"/>
                </a:solidFill>
              </a:rPr>
              <a:t>Other lineages in China are older C, D; and O2a and O1a.</a:t>
            </a:r>
          </a:p>
          <a:p>
            <a:r>
              <a:rPr lang="en-US" sz="3200" dirty="0" smtClean="0">
                <a:solidFill>
                  <a:srgbClr val="002060"/>
                </a:solidFill>
              </a:rPr>
              <a:t>O3, O2a and O1a are branches of ‘O’ which originated in India.</a:t>
            </a:r>
          </a:p>
          <a:p>
            <a:pPr>
              <a:buNone/>
            </a:pPr>
            <a:r>
              <a:rPr lang="en-US" dirty="0" smtClean="0"/>
              <a:t> </a:t>
            </a:r>
            <a:endParaRPr lang="en-IN"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2514600"/>
          </a:xfrm>
        </p:spPr>
        <p:txBody>
          <a:bodyPr>
            <a:normAutofit/>
          </a:bodyPr>
          <a:lstStyle/>
          <a:p>
            <a:r>
              <a:rPr lang="en-US" cap="none" dirty="0" smtClean="0">
                <a:solidFill>
                  <a:srgbClr val="C00000"/>
                </a:solidFill>
              </a:rPr>
              <a:t>DNA says--In fact no one migrated from China to even Northeast India. In reality, Chinese originated from Southeast Asia and Northeast India.</a:t>
            </a:r>
            <a:endParaRPr lang="en-IN" cap="none" dirty="0">
              <a:solidFill>
                <a:srgbClr val="C00000"/>
              </a:solidFill>
            </a:endParaRPr>
          </a:p>
        </p:txBody>
      </p:sp>
      <p:sp>
        <p:nvSpPr>
          <p:cNvPr id="3" name="Content Placeholder 2"/>
          <p:cNvSpPr>
            <a:spLocks noGrp="1"/>
          </p:cNvSpPr>
          <p:nvPr>
            <p:ph idx="1"/>
          </p:nvPr>
        </p:nvSpPr>
        <p:spPr>
          <a:xfrm>
            <a:off x="457200" y="2743200"/>
            <a:ext cx="7620000" cy="3712536"/>
          </a:xfrm>
        </p:spPr>
        <p:txBody>
          <a:bodyPr>
            <a:normAutofit lnSpcReduction="10000"/>
          </a:bodyPr>
          <a:lstStyle/>
          <a:p>
            <a:r>
              <a:rPr lang="en-US" dirty="0" smtClean="0"/>
              <a:t>1. Bing Su </a:t>
            </a:r>
            <a:r>
              <a:rPr lang="en-US" i="1" dirty="0" smtClean="0"/>
              <a:t>et al</a:t>
            </a:r>
            <a:r>
              <a:rPr lang="en-US" dirty="0" smtClean="0"/>
              <a:t>, 1999, </a:t>
            </a:r>
            <a:r>
              <a:rPr lang="en-IN" b="1" dirty="0" smtClean="0"/>
              <a:t>Y-Chromosome Evidence for a </a:t>
            </a:r>
            <a:r>
              <a:rPr lang="en-IN" b="1" dirty="0" smtClean="0">
                <a:solidFill>
                  <a:srgbClr val="FF0000"/>
                </a:solidFill>
              </a:rPr>
              <a:t>Northward</a:t>
            </a:r>
            <a:r>
              <a:rPr lang="en-IN" b="1" dirty="0" smtClean="0"/>
              <a:t> Migration of Modern Humans into Eastern Asia during the Last Ice Age, </a:t>
            </a:r>
            <a:r>
              <a:rPr lang="en-IN" b="1" i="1" dirty="0" smtClean="0"/>
              <a:t>Am J Hum Genet</a:t>
            </a:r>
            <a:endParaRPr lang="en-IN" b="1" dirty="0" smtClean="0"/>
          </a:p>
          <a:p>
            <a:r>
              <a:rPr lang="en-US" b="1" dirty="0" smtClean="0"/>
              <a:t>2. Hong Shi </a:t>
            </a:r>
            <a:r>
              <a:rPr lang="en-US" b="1" i="1" dirty="0" smtClean="0"/>
              <a:t>et al</a:t>
            </a:r>
            <a:r>
              <a:rPr lang="en-US" b="1" dirty="0" smtClean="0"/>
              <a:t>, 2005,</a:t>
            </a:r>
            <a:r>
              <a:rPr lang="en-IN" b="1" dirty="0" smtClean="0"/>
              <a:t> Y-Chromosome Evidence of </a:t>
            </a:r>
            <a:r>
              <a:rPr lang="en-IN" b="1" dirty="0" smtClean="0">
                <a:solidFill>
                  <a:srgbClr val="FF0000"/>
                </a:solidFill>
              </a:rPr>
              <a:t>Southern Origin</a:t>
            </a:r>
            <a:r>
              <a:rPr lang="en-IN" b="1" dirty="0" smtClean="0"/>
              <a:t> of the East Asian–Specific </a:t>
            </a:r>
            <a:r>
              <a:rPr lang="en-IN" b="1" dirty="0" err="1" smtClean="0"/>
              <a:t>Haplogroup</a:t>
            </a:r>
            <a:r>
              <a:rPr lang="en-IN" b="1" dirty="0" smtClean="0"/>
              <a:t> O3-M122, </a:t>
            </a:r>
            <a:r>
              <a:rPr lang="en-IN" b="1" i="1" dirty="0" smtClean="0"/>
              <a:t>Am J Hum Genet</a:t>
            </a:r>
          </a:p>
          <a:p>
            <a:endParaRPr lang="en-IN" b="1" i="1" dirty="0" smtClean="0"/>
          </a:p>
          <a:p>
            <a:endParaRPr lang="en-IN" dirty="0" smtClean="0"/>
          </a:p>
          <a:p>
            <a:endParaRPr lang="en-IN"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cap="none" dirty="0" err="1" smtClean="0">
                <a:solidFill>
                  <a:srgbClr val="C00000"/>
                </a:solidFill>
              </a:rPr>
              <a:t>Hua</a:t>
            </a:r>
            <a:r>
              <a:rPr lang="en-US" b="0" cap="none" dirty="0" smtClean="0">
                <a:solidFill>
                  <a:srgbClr val="C00000"/>
                </a:solidFill>
              </a:rPr>
              <a:t> </a:t>
            </a:r>
            <a:r>
              <a:rPr lang="en-US" b="0" cap="none" dirty="0" err="1" smtClean="0">
                <a:solidFill>
                  <a:srgbClr val="C00000"/>
                </a:solidFill>
              </a:rPr>
              <a:t>Zhong</a:t>
            </a:r>
            <a:r>
              <a:rPr lang="en-US" b="0" cap="none" dirty="0" smtClean="0">
                <a:solidFill>
                  <a:srgbClr val="C00000"/>
                </a:solidFill>
              </a:rPr>
              <a:t> </a:t>
            </a:r>
            <a:r>
              <a:rPr lang="en-US" b="0" i="1" cap="none" dirty="0" smtClean="0">
                <a:solidFill>
                  <a:srgbClr val="C00000"/>
                </a:solidFill>
              </a:rPr>
              <a:t>et al</a:t>
            </a:r>
            <a:r>
              <a:rPr lang="en-US" b="0" cap="none" dirty="0" smtClean="0">
                <a:solidFill>
                  <a:srgbClr val="C00000"/>
                </a:solidFill>
              </a:rPr>
              <a:t> 2010: 2 articles</a:t>
            </a:r>
            <a:endParaRPr lang="en-IN" b="0" cap="none" dirty="0">
              <a:solidFill>
                <a:srgbClr val="C00000"/>
              </a:solidFill>
            </a:endParaRPr>
          </a:p>
        </p:txBody>
      </p:sp>
      <p:sp>
        <p:nvSpPr>
          <p:cNvPr id="3" name="Content Placeholder 2"/>
          <p:cNvSpPr>
            <a:spLocks noGrp="1"/>
          </p:cNvSpPr>
          <p:nvPr>
            <p:ph idx="1"/>
          </p:nvPr>
        </p:nvSpPr>
        <p:spPr/>
        <p:txBody>
          <a:bodyPr>
            <a:normAutofit fontScale="85000" lnSpcReduction="20000"/>
          </a:bodyPr>
          <a:lstStyle/>
          <a:p>
            <a:r>
              <a:rPr lang="en-US" sz="3600" dirty="0" smtClean="0">
                <a:solidFill>
                  <a:srgbClr val="002060"/>
                </a:solidFill>
              </a:rPr>
              <a:t>1.Some came to China from India and Tibet: </a:t>
            </a:r>
            <a:r>
              <a:rPr lang="en-IN" sz="3600" b="1" dirty="0" smtClean="0">
                <a:solidFill>
                  <a:srgbClr val="0070C0"/>
                </a:solidFill>
              </a:rPr>
              <a:t>Extended Y-chromosome investigation suggests post-Glacial migrations of modern humans into East Asia via the </a:t>
            </a:r>
            <a:r>
              <a:rPr lang="en-IN" sz="3600" b="1" dirty="0" smtClean="0">
                <a:solidFill>
                  <a:srgbClr val="FF0000"/>
                </a:solidFill>
              </a:rPr>
              <a:t>northern</a:t>
            </a:r>
            <a:r>
              <a:rPr lang="en-IN" sz="3600" b="1" dirty="0" smtClean="0">
                <a:solidFill>
                  <a:srgbClr val="0070C0"/>
                </a:solidFill>
              </a:rPr>
              <a:t> route</a:t>
            </a:r>
            <a:r>
              <a:rPr lang="en-IN" sz="3600" dirty="0" smtClean="0">
                <a:solidFill>
                  <a:srgbClr val="002060"/>
                </a:solidFill>
              </a:rPr>
              <a:t>, </a:t>
            </a:r>
            <a:r>
              <a:rPr lang="en-IN" sz="3600" i="1" dirty="0" smtClean="0">
                <a:solidFill>
                  <a:srgbClr val="002060"/>
                </a:solidFill>
              </a:rPr>
              <a:t>Mol </a:t>
            </a:r>
            <a:r>
              <a:rPr lang="en-IN" sz="3600" i="1" dirty="0" err="1" smtClean="0">
                <a:solidFill>
                  <a:srgbClr val="002060"/>
                </a:solidFill>
              </a:rPr>
              <a:t>Biol</a:t>
            </a:r>
            <a:r>
              <a:rPr lang="en-IN" sz="3600" i="1" dirty="0" smtClean="0">
                <a:solidFill>
                  <a:srgbClr val="002060"/>
                </a:solidFill>
              </a:rPr>
              <a:t> </a:t>
            </a:r>
            <a:r>
              <a:rPr lang="en-IN" sz="3600" i="1" dirty="0" err="1" smtClean="0">
                <a:solidFill>
                  <a:srgbClr val="002060"/>
                </a:solidFill>
              </a:rPr>
              <a:t>Evol</a:t>
            </a:r>
            <a:r>
              <a:rPr lang="en-IN" sz="3600" i="1" dirty="0" smtClean="0">
                <a:solidFill>
                  <a:srgbClr val="002060"/>
                </a:solidFill>
              </a:rPr>
              <a:t>.</a:t>
            </a:r>
          </a:p>
          <a:p>
            <a:r>
              <a:rPr lang="en-US" sz="3600" i="1" dirty="0" smtClean="0">
                <a:solidFill>
                  <a:srgbClr val="002060"/>
                </a:solidFill>
              </a:rPr>
              <a:t>2.</a:t>
            </a:r>
            <a:r>
              <a:rPr lang="en-IN" sz="3600" dirty="0" smtClean="0">
                <a:solidFill>
                  <a:srgbClr val="002060"/>
                </a:solidFill>
              </a:rPr>
              <a:t> But majority of Chinese emerged from SE Asia: </a:t>
            </a:r>
            <a:r>
              <a:rPr lang="en-IN" sz="3600" b="1" dirty="0" smtClean="0">
                <a:solidFill>
                  <a:srgbClr val="0070C0"/>
                </a:solidFill>
              </a:rPr>
              <a:t>Global distribution of Y-chromosome </a:t>
            </a:r>
            <a:r>
              <a:rPr lang="en-IN" sz="3600" b="1" dirty="0" err="1" smtClean="0">
                <a:solidFill>
                  <a:srgbClr val="FF0000"/>
                </a:solidFill>
              </a:rPr>
              <a:t>haplogroup</a:t>
            </a:r>
            <a:r>
              <a:rPr lang="en-IN" sz="3600" b="1" dirty="0" smtClean="0">
                <a:solidFill>
                  <a:srgbClr val="FF0000"/>
                </a:solidFill>
              </a:rPr>
              <a:t> C</a:t>
            </a:r>
            <a:r>
              <a:rPr lang="en-IN" sz="3600" b="1" dirty="0" smtClean="0">
                <a:solidFill>
                  <a:srgbClr val="0070C0"/>
                </a:solidFill>
              </a:rPr>
              <a:t> reveals the prehistoric migration routes of African exodus and </a:t>
            </a:r>
            <a:r>
              <a:rPr lang="en-IN" sz="3600" b="1" dirty="0" smtClean="0">
                <a:solidFill>
                  <a:srgbClr val="FF0000"/>
                </a:solidFill>
              </a:rPr>
              <a:t>early</a:t>
            </a:r>
            <a:r>
              <a:rPr lang="en-IN" sz="3600" b="1" dirty="0" smtClean="0">
                <a:solidFill>
                  <a:srgbClr val="0070C0"/>
                </a:solidFill>
              </a:rPr>
              <a:t> settlement in </a:t>
            </a:r>
            <a:r>
              <a:rPr lang="en-IN" sz="3600" b="1" dirty="0" smtClean="0">
                <a:solidFill>
                  <a:srgbClr val="FF0000"/>
                </a:solidFill>
              </a:rPr>
              <a:t>East Asia</a:t>
            </a:r>
            <a:r>
              <a:rPr lang="en-IN" sz="3600" dirty="0" smtClean="0">
                <a:solidFill>
                  <a:srgbClr val="002060"/>
                </a:solidFill>
              </a:rPr>
              <a:t>, </a:t>
            </a:r>
            <a:r>
              <a:rPr lang="en-IN" sz="3600" i="1" dirty="0" smtClean="0">
                <a:solidFill>
                  <a:srgbClr val="002060"/>
                </a:solidFill>
              </a:rPr>
              <a:t>J Hum Genet</a:t>
            </a:r>
            <a:endParaRPr lang="en-IN" sz="3600" dirty="0">
              <a:solidFill>
                <a:srgbClr val="002060"/>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2286000"/>
          </a:xfrm>
        </p:spPr>
        <p:txBody>
          <a:bodyPr>
            <a:normAutofit fontScale="90000"/>
          </a:bodyPr>
          <a:lstStyle/>
          <a:p>
            <a:r>
              <a:rPr lang="en-US" sz="3200" cap="none" dirty="0" err="1" smtClean="0">
                <a:solidFill>
                  <a:srgbClr val="C00000"/>
                </a:solidFill>
              </a:rPr>
              <a:t>Hua</a:t>
            </a:r>
            <a:r>
              <a:rPr lang="en-US" sz="3200" cap="none" dirty="0" smtClean="0">
                <a:solidFill>
                  <a:srgbClr val="C00000"/>
                </a:solidFill>
              </a:rPr>
              <a:t> </a:t>
            </a:r>
            <a:r>
              <a:rPr lang="en-US" sz="3200" cap="none" dirty="0" err="1" smtClean="0">
                <a:solidFill>
                  <a:srgbClr val="C00000"/>
                </a:solidFill>
              </a:rPr>
              <a:t>Zhong</a:t>
            </a:r>
            <a:r>
              <a:rPr lang="en-US" sz="3200" cap="none" dirty="0" smtClean="0">
                <a:solidFill>
                  <a:srgbClr val="C00000"/>
                </a:solidFill>
              </a:rPr>
              <a:t> (2010), with the help of Y Hg C, not only proves that from Africa people came to India, and from India to SE Asia, but also that the Chinese population originated from SE Asia.</a:t>
            </a:r>
            <a:r>
              <a:rPr lang="en-US" sz="3200" cap="none" dirty="0" smtClean="0"/>
              <a:t> </a:t>
            </a:r>
            <a:endParaRPr lang="en-IN" sz="3200" cap="none" dirty="0"/>
          </a:p>
        </p:txBody>
      </p:sp>
      <p:pic>
        <p:nvPicPr>
          <p:cNvPr id="6" name="Content Placeholder 5" descr="hapC.jpg"/>
          <p:cNvPicPr>
            <a:picLocks noGrp="1" noChangeAspect="1"/>
          </p:cNvPicPr>
          <p:nvPr>
            <p:ph idx="1"/>
          </p:nvPr>
        </p:nvPicPr>
        <p:blipFill>
          <a:blip r:embed="rId2" cstate="print"/>
          <a:stretch>
            <a:fillRect/>
          </a:stretch>
        </p:blipFill>
        <p:spPr>
          <a:xfrm>
            <a:off x="533400" y="2400300"/>
            <a:ext cx="7210425" cy="445770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lstStyle/>
          <a:p>
            <a:pPr>
              <a:buNone/>
            </a:pPr>
            <a:r>
              <a:rPr lang="en-US" dirty="0" smtClean="0"/>
              <a:t>It is important to accept the incredible mature of these views. Because people outside India believed that sun and moon are lighted objects placed </a:t>
            </a:r>
            <a:r>
              <a:rPr lang="en-US" smtClean="0"/>
              <a:t>by God to are </a:t>
            </a:r>
            <a:r>
              <a:rPr lang="en-US" dirty="0" smtClean="0"/>
              <a:t>arrangements </a:t>
            </a:r>
            <a:endParaRPr lang="en-IN"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600200"/>
          </a:xfrm>
        </p:spPr>
        <p:txBody>
          <a:bodyPr>
            <a:normAutofit/>
          </a:bodyPr>
          <a:lstStyle/>
          <a:p>
            <a:r>
              <a:rPr lang="en-US" sz="2400" cap="none" dirty="0" smtClean="0"/>
              <a:t>Hong Shi, 2005, although studied the origins of Chinese O3 DNA only in which India was not studied, yet its maps showed that the Chinese lineage had originated from the boarders of India. </a:t>
            </a:r>
            <a:endParaRPr lang="en-IN" sz="2400" cap="none" dirty="0"/>
          </a:p>
        </p:txBody>
      </p:sp>
      <p:pic>
        <p:nvPicPr>
          <p:cNvPr id="4" name="Content Placeholder 3" descr="O3 in China 2.jpg"/>
          <p:cNvPicPr>
            <a:picLocks noGrp="1" noChangeAspect="1"/>
          </p:cNvPicPr>
          <p:nvPr>
            <p:ph idx="1"/>
          </p:nvPr>
        </p:nvPicPr>
        <p:blipFill>
          <a:blip r:embed="rId2" cstate="print"/>
          <a:stretch>
            <a:fillRect/>
          </a:stretch>
        </p:blipFill>
        <p:spPr>
          <a:xfrm>
            <a:off x="2155243" y="1609725"/>
            <a:ext cx="3842913" cy="4846638"/>
          </a:xfr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Hong Shi </a:t>
            </a:r>
            <a:r>
              <a:rPr lang="en-US" i="1" cap="none" dirty="0" smtClean="0"/>
              <a:t>et al</a:t>
            </a:r>
            <a:r>
              <a:rPr lang="en-US" cap="none" dirty="0" smtClean="0"/>
              <a:t>, 2005; China’s main male lineage O3 (Frequency map)</a:t>
            </a:r>
            <a:endParaRPr lang="en-IN" cap="none" dirty="0"/>
          </a:p>
        </p:txBody>
      </p:sp>
      <p:pic>
        <p:nvPicPr>
          <p:cNvPr id="4" name="Content Placeholder 3" descr="O3 M122 In Assam.jpg"/>
          <p:cNvPicPr>
            <a:picLocks noGrp="1" noChangeAspect="1"/>
          </p:cNvPicPr>
          <p:nvPr>
            <p:ph idx="1"/>
          </p:nvPr>
        </p:nvPicPr>
        <p:blipFill>
          <a:blip r:embed="rId2" cstate="print"/>
          <a:stretch>
            <a:fillRect/>
          </a:stretch>
        </p:blipFill>
        <p:spPr>
          <a:xfrm>
            <a:off x="1532215" y="1609725"/>
            <a:ext cx="5088970" cy="4846638"/>
          </a:xfr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O3a5.jpg"/>
          <p:cNvPicPr>
            <a:picLocks noGrp="1" noChangeAspect="1"/>
          </p:cNvPicPr>
          <p:nvPr>
            <p:ph idx="1"/>
          </p:nvPr>
        </p:nvPicPr>
        <p:blipFill>
          <a:blip r:embed="rId2" cstate="print"/>
          <a:stretch>
            <a:fillRect/>
          </a:stretch>
        </p:blipFill>
        <p:spPr>
          <a:xfrm>
            <a:off x="1536001" y="1609725"/>
            <a:ext cx="5081397" cy="4846638"/>
          </a:xfr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O3a.jpg"/>
          <p:cNvPicPr>
            <a:picLocks noGrp="1" noChangeAspect="1"/>
          </p:cNvPicPr>
          <p:nvPr>
            <p:ph idx="1"/>
          </p:nvPr>
        </p:nvPicPr>
        <p:blipFill>
          <a:blip r:embed="rId2" cstate="print"/>
          <a:stretch>
            <a:fillRect/>
          </a:stretch>
        </p:blipFill>
        <p:spPr>
          <a:xfrm>
            <a:off x="1532215" y="1609725"/>
            <a:ext cx="5088970" cy="4846638"/>
          </a:xfr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O3a4.jpg"/>
          <p:cNvPicPr>
            <a:picLocks noGrp="1" noChangeAspect="1"/>
          </p:cNvPicPr>
          <p:nvPr>
            <p:ph idx="1"/>
          </p:nvPr>
        </p:nvPicPr>
        <p:blipFill>
          <a:blip r:embed="rId2" cstate="print"/>
          <a:stretch>
            <a:fillRect/>
          </a:stretch>
        </p:blipFill>
        <p:spPr>
          <a:xfrm>
            <a:off x="1524642" y="1609725"/>
            <a:ext cx="5104116" cy="4846638"/>
          </a:xfr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O3a5a2.jpg"/>
          <p:cNvPicPr>
            <a:picLocks noGrp="1" noChangeAspect="1"/>
          </p:cNvPicPr>
          <p:nvPr>
            <p:ph idx="1"/>
          </p:nvPr>
        </p:nvPicPr>
        <p:blipFill>
          <a:blip r:embed="rId2" cstate="print"/>
          <a:stretch>
            <a:fillRect/>
          </a:stretch>
        </p:blipFill>
        <p:spPr>
          <a:xfrm>
            <a:off x="1532215" y="1609725"/>
            <a:ext cx="5088970" cy="4846638"/>
          </a:xfr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O3a5b.jpg"/>
          <p:cNvPicPr>
            <a:picLocks noGrp="1" noChangeAspect="1"/>
          </p:cNvPicPr>
          <p:nvPr>
            <p:ph idx="1"/>
          </p:nvPr>
        </p:nvPicPr>
        <p:blipFill>
          <a:blip r:embed="rId2" cstate="print"/>
          <a:stretch>
            <a:fillRect/>
          </a:stretch>
        </p:blipFill>
        <p:spPr>
          <a:xfrm>
            <a:off x="1520855" y="1609725"/>
            <a:ext cx="5111689" cy="4846638"/>
          </a:xfr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err="1" smtClean="0">
                <a:solidFill>
                  <a:srgbClr val="002060"/>
                </a:solidFill>
              </a:rPr>
              <a:t>Metspalu</a:t>
            </a:r>
            <a:r>
              <a:rPr lang="en-US" cap="none" dirty="0" smtClean="0">
                <a:solidFill>
                  <a:srgbClr val="002060"/>
                </a:solidFill>
              </a:rPr>
              <a:t>, 2004, rightly had made the maps:</a:t>
            </a:r>
            <a:endParaRPr lang="en-IN" cap="none" dirty="0">
              <a:solidFill>
                <a:srgbClr val="002060"/>
              </a:solidFill>
            </a:endParaRPr>
          </a:p>
        </p:txBody>
      </p:sp>
      <p:sp>
        <p:nvSpPr>
          <p:cNvPr id="5" name="Text Placeholder 4"/>
          <p:cNvSpPr>
            <a:spLocks noGrp="1"/>
          </p:cNvSpPr>
          <p:nvPr>
            <p:ph type="body" idx="1"/>
          </p:nvPr>
        </p:nvSpPr>
        <p:spPr/>
        <p:txBody>
          <a:bodyPr/>
          <a:lstStyle/>
          <a:p>
            <a:endParaRPr lang="en-IN"/>
          </a:p>
        </p:txBody>
      </p:sp>
      <p:sp>
        <p:nvSpPr>
          <p:cNvPr id="6" name="Text Placeholder 5"/>
          <p:cNvSpPr>
            <a:spLocks noGrp="1"/>
          </p:cNvSpPr>
          <p:nvPr>
            <p:ph type="body" sz="half" idx="3"/>
          </p:nvPr>
        </p:nvSpPr>
        <p:spPr/>
        <p:txBody>
          <a:bodyPr/>
          <a:lstStyle/>
          <a:p>
            <a:endParaRPr lang="en-IN"/>
          </a:p>
        </p:txBody>
      </p:sp>
      <p:pic>
        <p:nvPicPr>
          <p:cNvPr id="4" name="Content Placeholder 3" descr="Fig. 3.10.jpg"/>
          <p:cNvPicPr>
            <a:picLocks noGrp="1" noChangeAspect="1"/>
          </p:cNvPicPr>
          <p:nvPr>
            <p:ph sz="quarter" idx="2"/>
          </p:nvPr>
        </p:nvPicPr>
        <p:blipFill>
          <a:blip r:embed="rId2" cstate="print"/>
          <a:stretch>
            <a:fillRect/>
          </a:stretch>
        </p:blipFill>
        <p:spPr>
          <a:xfrm>
            <a:off x="1066800" y="1676400"/>
            <a:ext cx="2462675" cy="4120877"/>
          </a:xfrm>
        </p:spPr>
      </p:pic>
      <p:pic>
        <p:nvPicPr>
          <p:cNvPr id="8" name="Content Placeholder 7" descr="Metspalu clines.jpg"/>
          <p:cNvPicPr>
            <a:picLocks noGrp="1" noChangeAspect="1"/>
          </p:cNvPicPr>
          <p:nvPr>
            <p:ph sz="quarter" idx="4"/>
          </p:nvPr>
        </p:nvPicPr>
        <p:blipFill>
          <a:blip r:embed="rId3" cstate="print"/>
          <a:stretch>
            <a:fillRect/>
          </a:stretch>
        </p:blipFill>
        <p:spPr>
          <a:xfrm>
            <a:off x="4495800" y="1524000"/>
            <a:ext cx="4194048" cy="4194048"/>
          </a:xfr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a:p>
        </p:txBody>
      </p:sp>
      <p:sp>
        <p:nvSpPr>
          <p:cNvPr id="3" name="Title 2"/>
          <p:cNvSpPr>
            <a:spLocks noGrp="1"/>
          </p:cNvSpPr>
          <p:nvPr>
            <p:ph type="title"/>
          </p:nvPr>
        </p:nvSpPr>
        <p:spPr/>
        <p:txBody>
          <a:bodyPr/>
          <a:lstStyle/>
          <a:p>
            <a:r>
              <a:rPr lang="en-US" dirty="0" smtClean="0"/>
              <a:t>Aryan Invasion DNA Theory</a:t>
            </a:r>
            <a:endParaRPr lang="en-IN"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965960"/>
          </a:xfrm>
        </p:spPr>
        <p:txBody>
          <a:bodyPr>
            <a:normAutofit/>
          </a:bodyPr>
          <a:lstStyle/>
          <a:p>
            <a:r>
              <a:rPr lang="en-US" cap="none" dirty="0" smtClean="0">
                <a:solidFill>
                  <a:srgbClr val="002060"/>
                </a:solidFill>
              </a:rPr>
              <a:t>Wells 2001, made a claim that Aryan marker male DNA, lineage R1a and R2, originated in Central Asia.</a:t>
            </a:r>
            <a:endParaRPr lang="en-IN" cap="none" dirty="0">
              <a:solidFill>
                <a:srgbClr val="002060"/>
              </a:solidFill>
            </a:endParaRPr>
          </a:p>
        </p:txBody>
      </p:sp>
      <p:sp>
        <p:nvSpPr>
          <p:cNvPr id="3" name="Content Placeholder 2"/>
          <p:cNvSpPr>
            <a:spLocks noGrp="1"/>
          </p:cNvSpPr>
          <p:nvPr>
            <p:ph idx="1"/>
          </p:nvPr>
        </p:nvSpPr>
        <p:spPr>
          <a:xfrm>
            <a:off x="457200" y="2590800"/>
            <a:ext cx="7239000" cy="3864936"/>
          </a:xfrm>
        </p:spPr>
        <p:txBody>
          <a:bodyPr/>
          <a:lstStyle/>
          <a:p>
            <a:r>
              <a:rPr lang="en-US" sz="4000" b="1" dirty="0" smtClean="0">
                <a:solidFill>
                  <a:srgbClr val="0070C0"/>
                </a:solidFill>
              </a:rPr>
              <a:t>This gave a new lease of life to Aryan Invasion Theory. Later studies established that R1a and R2 originated in India.</a:t>
            </a:r>
            <a:endParaRPr lang="en-IN" sz="4000" b="1" dirty="0">
              <a:solidFill>
                <a:srgbClr val="0070C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lstStyle/>
          <a:p>
            <a:pPr>
              <a:buNone/>
            </a:pPr>
            <a:r>
              <a:rPr lang="en-US" dirty="0" smtClean="0"/>
              <a:t>Current available evidence shows that India was the world leader of science from the earliest times (Vedic Period) until the twelfth century. Bhaskaracharya II was the best mathematician and astronomer world over in the twelfth century. </a:t>
            </a:r>
          </a:p>
          <a:p>
            <a:pPr>
              <a:buNone/>
            </a:pPr>
            <a:r>
              <a:rPr lang="en-US" dirty="0" smtClean="0"/>
              <a:t>By the end of the twelfth century, Indian universities at Nalanda, Vikramashila and Odantpuri were destroyed by Bakhtiyar Khilji, propelling India into a Dark Age of ignorance. </a:t>
            </a:r>
            <a:endParaRPr lang="en-IN"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Wells 2001-- and R1a confusion</a:t>
            </a:r>
            <a:endParaRPr lang="en-IN" dirty="0">
              <a:solidFill>
                <a:srgbClr val="002060"/>
              </a:solidFill>
            </a:endParaRPr>
          </a:p>
        </p:txBody>
      </p:sp>
      <p:sp>
        <p:nvSpPr>
          <p:cNvPr id="3" name="Content Placeholder 2"/>
          <p:cNvSpPr>
            <a:spLocks noGrp="1"/>
          </p:cNvSpPr>
          <p:nvPr>
            <p:ph idx="1"/>
          </p:nvPr>
        </p:nvSpPr>
        <p:spPr/>
        <p:txBody>
          <a:bodyPr/>
          <a:lstStyle/>
          <a:p>
            <a:pPr>
              <a:buNone/>
            </a:pPr>
            <a:r>
              <a:rPr lang="en-US" b="1" dirty="0" smtClean="0">
                <a:solidFill>
                  <a:srgbClr val="002060"/>
                </a:solidFill>
              </a:rPr>
              <a:t>Well’s theory of Aryan Invasion was decisively </a:t>
            </a:r>
            <a:r>
              <a:rPr lang="en-US" b="1" dirty="0" smtClean="0">
                <a:solidFill>
                  <a:srgbClr val="FF0000"/>
                </a:solidFill>
              </a:rPr>
              <a:t>ruled out</a:t>
            </a:r>
            <a:r>
              <a:rPr lang="en-US" b="1" dirty="0" smtClean="0">
                <a:solidFill>
                  <a:srgbClr val="002060"/>
                </a:solidFill>
              </a:rPr>
              <a:t> by DNA studies </a:t>
            </a:r>
            <a:r>
              <a:rPr lang="en-US" b="1" dirty="0" smtClean="0">
                <a:solidFill>
                  <a:srgbClr val="FF0000"/>
                </a:solidFill>
              </a:rPr>
              <a:t>by</a:t>
            </a:r>
            <a:r>
              <a:rPr lang="en-US" b="1" dirty="0" smtClean="0">
                <a:solidFill>
                  <a:srgbClr val="002060"/>
                </a:solidFill>
              </a:rPr>
              <a:t> the  following groups of workers in Genomics:</a:t>
            </a:r>
          </a:p>
          <a:p>
            <a:pPr marL="550926" indent="-514350">
              <a:buAutoNum type="arabicPeriod"/>
            </a:pPr>
            <a:r>
              <a:rPr lang="en-US" b="1" dirty="0" smtClean="0">
                <a:solidFill>
                  <a:srgbClr val="002060"/>
                </a:solidFill>
              </a:rPr>
              <a:t>Oppenheimer 2003</a:t>
            </a:r>
          </a:p>
          <a:p>
            <a:pPr marL="550926" indent="-514350">
              <a:buAutoNum type="arabicPeriod"/>
            </a:pPr>
            <a:r>
              <a:rPr lang="en-US" b="1" dirty="0" smtClean="0">
                <a:solidFill>
                  <a:srgbClr val="002060"/>
                </a:solidFill>
              </a:rPr>
              <a:t>Sahoo, </a:t>
            </a:r>
            <a:r>
              <a:rPr lang="en-US" b="1" dirty="0" err="1" smtClean="0">
                <a:solidFill>
                  <a:srgbClr val="002060"/>
                </a:solidFill>
              </a:rPr>
              <a:t>Kivisild</a:t>
            </a:r>
            <a:r>
              <a:rPr lang="en-US" b="1" dirty="0" smtClean="0">
                <a:solidFill>
                  <a:srgbClr val="002060"/>
                </a:solidFill>
              </a:rPr>
              <a:t> </a:t>
            </a:r>
            <a:r>
              <a:rPr lang="en-US" b="1" i="1" dirty="0" smtClean="0">
                <a:solidFill>
                  <a:srgbClr val="002060"/>
                </a:solidFill>
              </a:rPr>
              <a:t>et al</a:t>
            </a:r>
            <a:r>
              <a:rPr lang="en-US" b="1" dirty="0" smtClean="0">
                <a:solidFill>
                  <a:srgbClr val="002060"/>
                </a:solidFill>
              </a:rPr>
              <a:t> 2006</a:t>
            </a:r>
          </a:p>
          <a:p>
            <a:pPr marL="550926" indent="-514350">
              <a:buAutoNum type="arabicPeriod"/>
            </a:pPr>
            <a:r>
              <a:rPr lang="en-US" b="1" dirty="0" err="1" smtClean="0">
                <a:solidFill>
                  <a:srgbClr val="002060"/>
                </a:solidFill>
              </a:rPr>
              <a:t>Sengupta</a:t>
            </a:r>
            <a:r>
              <a:rPr lang="en-US" b="1" dirty="0" smtClean="0">
                <a:solidFill>
                  <a:srgbClr val="002060"/>
                </a:solidFill>
              </a:rPr>
              <a:t>  </a:t>
            </a:r>
            <a:r>
              <a:rPr lang="en-US" b="1" i="1" dirty="0" smtClean="0">
                <a:solidFill>
                  <a:srgbClr val="002060"/>
                </a:solidFill>
              </a:rPr>
              <a:t>et al </a:t>
            </a:r>
            <a:r>
              <a:rPr lang="en-US" b="1" dirty="0" smtClean="0">
                <a:solidFill>
                  <a:srgbClr val="002060"/>
                </a:solidFill>
              </a:rPr>
              <a:t>2006</a:t>
            </a:r>
          </a:p>
          <a:p>
            <a:pPr marL="550926" indent="-514350">
              <a:buAutoNum type="arabicPeriod"/>
            </a:pPr>
            <a:r>
              <a:rPr lang="en-US" b="1" dirty="0" err="1" smtClean="0">
                <a:solidFill>
                  <a:srgbClr val="002060"/>
                </a:solidFill>
              </a:rPr>
              <a:t>Trivedi</a:t>
            </a:r>
            <a:r>
              <a:rPr lang="en-US" b="1" dirty="0" smtClean="0">
                <a:solidFill>
                  <a:srgbClr val="002060"/>
                </a:solidFill>
              </a:rPr>
              <a:t> </a:t>
            </a:r>
            <a:r>
              <a:rPr lang="en-US" b="1" i="1" dirty="0" smtClean="0">
                <a:solidFill>
                  <a:srgbClr val="002060"/>
                </a:solidFill>
              </a:rPr>
              <a:t>et al </a:t>
            </a:r>
            <a:r>
              <a:rPr lang="en-US" b="1" dirty="0" smtClean="0">
                <a:solidFill>
                  <a:srgbClr val="002060"/>
                </a:solidFill>
              </a:rPr>
              <a:t>2008 </a:t>
            </a:r>
          </a:p>
          <a:p>
            <a:pPr marL="550926" indent="-514350">
              <a:buAutoNum type="arabicPeriod"/>
            </a:pPr>
            <a:r>
              <a:rPr lang="en-US" b="1" dirty="0" smtClean="0">
                <a:solidFill>
                  <a:srgbClr val="002060"/>
                </a:solidFill>
              </a:rPr>
              <a:t>Sharma </a:t>
            </a:r>
            <a:r>
              <a:rPr lang="en-US" b="1" i="1" dirty="0" smtClean="0">
                <a:solidFill>
                  <a:srgbClr val="002060"/>
                </a:solidFill>
              </a:rPr>
              <a:t>et al</a:t>
            </a:r>
            <a:r>
              <a:rPr lang="en-US" b="1" dirty="0" smtClean="0">
                <a:solidFill>
                  <a:srgbClr val="002060"/>
                </a:solidFill>
              </a:rPr>
              <a:t> 2009</a:t>
            </a:r>
          </a:p>
          <a:p>
            <a:pPr marL="550926" indent="-514350">
              <a:buAutoNum type="arabicPeriod"/>
            </a:pPr>
            <a:r>
              <a:rPr lang="en-US" b="1" dirty="0" smtClean="0">
                <a:solidFill>
                  <a:srgbClr val="002060"/>
                </a:solidFill>
              </a:rPr>
              <a:t>Underhill  </a:t>
            </a:r>
            <a:r>
              <a:rPr lang="en-US" b="1" i="1" dirty="0" smtClean="0">
                <a:solidFill>
                  <a:srgbClr val="002060"/>
                </a:solidFill>
              </a:rPr>
              <a:t>et al</a:t>
            </a:r>
            <a:r>
              <a:rPr lang="en-US" b="1" dirty="0" smtClean="0">
                <a:solidFill>
                  <a:srgbClr val="002060"/>
                </a:solidFill>
              </a:rPr>
              <a:t>2009</a:t>
            </a:r>
            <a:endParaRPr lang="en-IN" b="1" dirty="0">
              <a:solidFill>
                <a:srgbClr val="002060"/>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600200"/>
          </a:xfrm>
        </p:spPr>
        <p:txBody>
          <a:bodyPr>
            <a:normAutofit/>
          </a:bodyPr>
          <a:lstStyle/>
          <a:p>
            <a:r>
              <a:rPr lang="en-US" sz="3200" cap="none" dirty="0" smtClean="0">
                <a:solidFill>
                  <a:srgbClr val="002060"/>
                </a:solidFill>
              </a:rPr>
              <a:t>R1a-M17 and R2 both originated in India--Underhill, 2009; Sharma, 2009; Sahoo, 2006; </a:t>
            </a:r>
            <a:r>
              <a:rPr lang="en-US" sz="3200" cap="none" dirty="0" err="1" smtClean="0">
                <a:solidFill>
                  <a:srgbClr val="002060"/>
                </a:solidFill>
              </a:rPr>
              <a:t>Sengupta</a:t>
            </a:r>
            <a:r>
              <a:rPr lang="en-US" sz="3200" cap="none" dirty="0" smtClean="0">
                <a:solidFill>
                  <a:srgbClr val="002060"/>
                </a:solidFill>
              </a:rPr>
              <a:t>, 2006.</a:t>
            </a:r>
            <a:endParaRPr lang="en-IN" sz="3200" cap="none" dirty="0">
              <a:solidFill>
                <a:srgbClr val="002060"/>
              </a:solidFill>
            </a:endParaRPr>
          </a:p>
        </p:txBody>
      </p:sp>
      <p:sp>
        <p:nvSpPr>
          <p:cNvPr id="3" name="Content Placeholder 2"/>
          <p:cNvSpPr>
            <a:spLocks noGrp="1"/>
          </p:cNvSpPr>
          <p:nvPr>
            <p:ph idx="1"/>
          </p:nvPr>
        </p:nvSpPr>
        <p:spPr/>
        <p:txBody>
          <a:bodyPr/>
          <a:lstStyle/>
          <a:p>
            <a:pPr lvl="0"/>
            <a:r>
              <a:rPr lang="en-US" dirty="0" smtClean="0">
                <a:solidFill>
                  <a:srgbClr val="0070C0"/>
                </a:solidFill>
              </a:rPr>
              <a:t>Sharma, S. </a:t>
            </a:r>
            <a:r>
              <a:rPr lang="en-US" i="1" dirty="0" smtClean="0">
                <a:solidFill>
                  <a:srgbClr val="0070C0"/>
                </a:solidFill>
              </a:rPr>
              <a:t>et al</a:t>
            </a:r>
            <a:r>
              <a:rPr lang="en-US" dirty="0" smtClean="0">
                <a:solidFill>
                  <a:srgbClr val="0070C0"/>
                </a:solidFill>
              </a:rPr>
              <a:t>, </a:t>
            </a:r>
            <a:r>
              <a:rPr lang="en-US" dirty="0" smtClean="0">
                <a:solidFill>
                  <a:srgbClr val="003E6C"/>
                </a:solidFill>
              </a:rPr>
              <a:t>The Indian origin of paternal </a:t>
            </a:r>
            <a:r>
              <a:rPr lang="en-US" dirty="0" err="1" smtClean="0">
                <a:solidFill>
                  <a:srgbClr val="003E6C"/>
                </a:solidFill>
              </a:rPr>
              <a:t>haplogroup</a:t>
            </a:r>
            <a:r>
              <a:rPr lang="en-US" dirty="0" smtClean="0">
                <a:solidFill>
                  <a:srgbClr val="003E6C"/>
                </a:solidFill>
              </a:rPr>
              <a:t> R1a1</a:t>
            </a:r>
            <a:r>
              <a:rPr lang="en-US" baseline="30000" dirty="0" smtClean="0">
                <a:solidFill>
                  <a:srgbClr val="003E6C"/>
                </a:solidFill>
              </a:rPr>
              <a:t>*</a:t>
            </a:r>
            <a:r>
              <a:rPr lang="en-US" dirty="0" smtClean="0">
                <a:solidFill>
                  <a:srgbClr val="003E6C"/>
                </a:solidFill>
              </a:rPr>
              <a:t> substantiates the autochthonous origin of Brahmins and the caste system</a:t>
            </a:r>
            <a:r>
              <a:rPr lang="en-US" dirty="0" smtClean="0">
                <a:solidFill>
                  <a:srgbClr val="0070C0"/>
                </a:solidFill>
              </a:rPr>
              <a:t>, </a:t>
            </a:r>
            <a:r>
              <a:rPr lang="en-US" i="1" dirty="0" smtClean="0">
                <a:solidFill>
                  <a:srgbClr val="0070C0"/>
                </a:solidFill>
              </a:rPr>
              <a:t>Journal of Human Genetics</a:t>
            </a:r>
            <a:r>
              <a:rPr lang="en-US" dirty="0" smtClean="0">
                <a:solidFill>
                  <a:srgbClr val="0070C0"/>
                </a:solidFill>
              </a:rPr>
              <a:t> 2009, 54: 47–55.</a:t>
            </a:r>
            <a:endParaRPr lang="en-IN" dirty="0" smtClean="0">
              <a:solidFill>
                <a:srgbClr val="0070C0"/>
              </a:solidFill>
            </a:endParaRPr>
          </a:p>
          <a:p>
            <a:r>
              <a:rPr lang="en-IN" dirty="0" smtClean="0">
                <a:solidFill>
                  <a:srgbClr val="0070C0"/>
                </a:solidFill>
              </a:rPr>
              <a:t>Underhill, P. </a:t>
            </a:r>
            <a:r>
              <a:rPr lang="en-IN" i="1" dirty="0" smtClean="0">
                <a:solidFill>
                  <a:srgbClr val="0070C0"/>
                </a:solidFill>
              </a:rPr>
              <a:t>et al</a:t>
            </a:r>
            <a:r>
              <a:rPr lang="en-IN" dirty="0" smtClean="0">
                <a:solidFill>
                  <a:srgbClr val="0070C0"/>
                </a:solidFill>
              </a:rPr>
              <a:t>, </a:t>
            </a:r>
            <a:r>
              <a:rPr lang="en-IN" dirty="0" smtClean="0">
                <a:solidFill>
                  <a:srgbClr val="002060"/>
                </a:solidFill>
              </a:rPr>
              <a:t>The </a:t>
            </a:r>
            <a:r>
              <a:rPr lang="en-IN" dirty="0" err="1" smtClean="0">
                <a:solidFill>
                  <a:srgbClr val="002060"/>
                </a:solidFill>
              </a:rPr>
              <a:t>phylogeography</a:t>
            </a:r>
            <a:r>
              <a:rPr lang="en-IN" dirty="0" smtClean="0">
                <a:solidFill>
                  <a:srgbClr val="002060"/>
                </a:solidFill>
              </a:rPr>
              <a:t> of Y chromosome binary </a:t>
            </a:r>
            <a:r>
              <a:rPr lang="en-IN" dirty="0" err="1" smtClean="0">
                <a:solidFill>
                  <a:srgbClr val="002060"/>
                </a:solidFill>
              </a:rPr>
              <a:t>haplotypes</a:t>
            </a:r>
            <a:r>
              <a:rPr lang="en-IN" dirty="0" smtClean="0">
                <a:solidFill>
                  <a:srgbClr val="002060"/>
                </a:solidFill>
              </a:rPr>
              <a:t> and the origins of modern human populations</a:t>
            </a:r>
            <a:r>
              <a:rPr lang="en-IN" dirty="0" smtClean="0">
                <a:solidFill>
                  <a:srgbClr val="0070C0"/>
                </a:solidFill>
              </a:rPr>
              <a:t>, </a:t>
            </a:r>
            <a:r>
              <a:rPr lang="en-IN" i="1" dirty="0" smtClean="0">
                <a:solidFill>
                  <a:srgbClr val="0070C0"/>
                </a:solidFill>
              </a:rPr>
              <a:t>Ann. Hum. Genet.</a:t>
            </a:r>
            <a:r>
              <a:rPr lang="en-IN" dirty="0" smtClean="0">
                <a:solidFill>
                  <a:srgbClr val="0070C0"/>
                </a:solidFill>
              </a:rPr>
              <a:t> 2001, 65:43-62. Fig. 2, p. 47.</a:t>
            </a:r>
            <a:endParaRPr lang="en-IN" dirty="0">
              <a:solidFill>
                <a:srgbClr val="0070C0"/>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IN" dirty="0" err="1" smtClean="0">
                <a:solidFill>
                  <a:srgbClr val="0070C0"/>
                </a:solidFill>
              </a:rPr>
              <a:t>Sahoo</a:t>
            </a:r>
            <a:r>
              <a:rPr lang="en-IN" dirty="0" smtClean="0">
                <a:solidFill>
                  <a:srgbClr val="0070C0"/>
                </a:solidFill>
              </a:rPr>
              <a:t>, </a:t>
            </a:r>
            <a:r>
              <a:rPr lang="en-IN" dirty="0" err="1" smtClean="0">
                <a:solidFill>
                  <a:srgbClr val="0070C0"/>
                </a:solidFill>
              </a:rPr>
              <a:t>Sanghmitra</a:t>
            </a:r>
            <a:r>
              <a:rPr lang="en-IN" i="1" dirty="0" smtClean="0">
                <a:solidFill>
                  <a:srgbClr val="0070C0"/>
                </a:solidFill>
              </a:rPr>
              <a:t> et al</a:t>
            </a:r>
            <a:r>
              <a:rPr lang="en-IN" dirty="0" smtClean="0">
                <a:solidFill>
                  <a:srgbClr val="0070C0"/>
                </a:solidFill>
              </a:rPr>
              <a:t>, </a:t>
            </a:r>
            <a:r>
              <a:rPr lang="en-IN" dirty="0" smtClean="0">
                <a:solidFill>
                  <a:srgbClr val="002060"/>
                </a:solidFill>
              </a:rPr>
              <a:t>A prehistory of Indian Y chromosomes: Evaluating </a:t>
            </a:r>
            <a:r>
              <a:rPr lang="en-IN" dirty="0" err="1" smtClean="0">
                <a:solidFill>
                  <a:srgbClr val="002060"/>
                </a:solidFill>
              </a:rPr>
              <a:t>demic</a:t>
            </a:r>
            <a:r>
              <a:rPr lang="en-IN" dirty="0" smtClean="0">
                <a:solidFill>
                  <a:srgbClr val="002060"/>
                </a:solidFill>
              </a:rPr>
              <a:t> diffusion scenarios</a:t>
            </a:r>
            <a:r>
              <a:rPr lang="en-IN" dirty="0" smtClean="0">
                <a:solidFill>
                  <a:srgbClr val="0070C0"/>
                </a:solidFill>
              </a:rPr>
              <a:t>, </a:t>
            </a:r>
            <a:r>
              <a:rPr lang="en-IN" i="1" dirty="0" smtClean="0">
                <a:solidFill>
                  <a:srgbClr val="0070C0"/>
                </a:solidFill>
              </a:rPr>
              <a:t>PNAS</a:t>
            </a:r>
            <a:r>
              <a:rPr lang="en-IN" dirty="0" smtClean="0">
                <a:solidFill>
                  <a:srgbClr val="0070C0"/>
                </a:solidFill>
              </a:rPr>
              <a:t> 2006 Jan., 103(4): 843-848.</a:t>
            </a:r>
            <a:r>
              <a:rPr lang="en-IN" b="1" dirty="0" smtClean="0">
                <a:solidFill>
                  <a:srgbClr val="0070C0"/>
                </a:solidFill>
              </a:rPr>
              <a:t> </a:t>
            </a:r>
            <a:endParaRPr lang="en-IN" dirty="0" smtClean="0">
              <a:solidFill>
                <a:srgbClr val="0070C0"/>
              </a:solidFill>
            </a:endParaRPr>
          </a:p>
          <a:p>
            <a:r>
              <a:rPr lang="en-IN" dirty="0" err="1" smtClean="0">
                <a:solidFill>
                  <a:srgbClr val="0070C0"/>
                </a:solidFill>
              </a:rPr>
              <a:t>Sengupta</a:t>
            </a:r>
            <a:r>
              <a:rPr lang="en-IN" dirty="0" smtClean="0">
                <a:solidFill>
                  <a:srgbClr val="0070C0"/>
                </a:solidFill>
              </a:rPr>
              <a:t>, S. </a:t>
            </a:r>
            <a:r>
              <a:rPr lang="en-IN" i="1" dirty="0" smtClean="0">
                <a:solidFill>
                  <a:srgbClr val="0070C0"/>
                </a:solidFill>
              </a:rPr>
              <a:t>et al</a:t>
            </a:r>
            <a:r>
              <a:rPr lang="en-IN" dirty="0" smtClean="0">
                <a:solidFill>
                  <a:srgbClr val="0070C0"/>
                </a:solidFill>
              </a:rPr>
              <a:t>, </a:t>
            </a:r>
            <a:r>
              <a:rPr lang="en-IN" dirty="0" smtClean="0">
                <a:solidFill>
                  <a:srgbClr val="002060"/>
                </a:solidFill>
              </a:rPr>
              <a:t>Polarity and Temporality of High-Resolution Y-Chromosome Distributions in India Identify Both Indigenous and Exogenous Expansions and Reveal Minor Genetic Influence of Central Asian Pastoralists</a:t>
            </a:r>
            <a:r>
              <a:rPr lang="en-IN" dirty="0" smtClean="0">
                <a:solidFill>
                  <a:srgbClr val="0070C0"/>
                </a:solidFill>
              </a:rPr>
              <a:t>, </a:t>
            </a:r>
            <a:r>
              <a:rPr lang="en-IN" i="1" dirty="0" smtClean="0">
                <a:solidFill>
                  <a:srgbClr val="0070C0"/>
                </a:solidFill>
              </a:rPr>
              <a:t>Am J Hum Genet</a:t>
            </a:r>
            <a:r>
              <a:rPr lang="en-IN" dirty="0" smtClean="0">
                <a:solidFill>
                  <a:srgbClr val="0070C0"/>
                </a:solidFill>
              </a:rPr>
              <a:t> 2006 Feb., 78(2): 202–221.</a:t>
            </a:r>
            <a:endParaRPr lang="en-IN" dirty="0">
              <a:solidFill>
                <a:srgbClr val="0070C0"/>
              </a:solidFil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600200"/>
          </a:xfrm>
        </p:spPr>
        <p:txBody>
          <a:bodyPr>
            <a:normAutofit/>
          </a:bodyPr>
          <a:lstStyle/>
          <a:p>
            <a:r>
              <a:rPr lang="en-US" cap="none" dirty="0" smtClean="0">
                <a:solidFill>
                  <a:srgbClr val="002060"/>
                </a:solidFill>
              </a:rPr>
              <a:t>Underhill, 2009 showed that Aryan male lineage R1a originated in India 16,000 years back.</a:t>
            </a:r>
            <a:endParaRPr lang="en-IN" cap="none" dirty="0">
              <a:solidFill>
                <a:srgbClr val="002060"/>
              </a:solidFill>
            </a:endParaRPr>
          </a:p>
        </p:txBody>
      </p:sp>
      <p:pic>
        <p:nvPicPr>
          <p:cNvPr id="4" name="Content Placeholder 3" descr="Fig. 6.1.jpg"/>
          <p:cNvPicPr>
            <a:picLocks noGrp="1" noChangeAspect="1"/>
          </p:cNvPicPr>
          <p:nvPr>
            <p:ph idx="1"/>
          </p:nvPr>
        </p:nvPicPr>
        <p:blipFill>
          <a:blip r:embed="rId2" cstate="print"/>
          <a:stretch>
            <a:fillRect/>
          </a:stretch>
        </p:blipFill>
        <p:spPr>
          <a:xfrm>
            <a:off x="814387" y="2351881"/>
            <a:ext cx="6524625" cy="3362325"/>
          </a:xfr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solidFill>
                  <a:srgbClr val="002060"/>
                </a:solidFill>
              </a:rPr>
              <a:t>Underhill 2009 also gave age of R1a in different areas</a:t>
            </a:r>
            <a:endParaRPr lang="en-IN" cap="none" dirty="0">
              <a:solidFill>
                <a:srgbClr val="002060"/>
              </a:solidFill>
            </a:endParaRPr>
          </a:p>
        </p:txBody>
      </p:sp>
      <p:pic>
        <p:nvPicPr>
          <p:cNvPr id="4" name="Content Placeholder 3" descr="R1a time depth.jpg"/>
          <p:cNvPicPr>
            <a:picLocks noGrp="1" noChangeAspect="1"/>
          </p:cNvPicPr>
          <p:nvPr>
            <p:ph idx="1"/>
          </p:nvPr>
        </p:nvPicPr>
        <p:blipFill>
          <a:blip r:embed="rId2" cstate="print"/>
          <a:stretch>
            <a:fillRect/>
          </a:stretch>
        </p:blipFill>
        <p:spPr>
          <a:xfrm>
            <a:off x="685800" y="1905000"/>
            <a:ext cx="6944677" cy="4315778"/>
          </a:xfr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blipFill>
            <a:blip r:embed="rId2" cstate="print"/>
            <a:tile tx="0" ty="0" sx="100000" sy="100000" flip="none" algn="tl"/>
          </a:blipFill>
        </p:spPr>
        <p:txBody>
          <a:bodyPr>
            <a:normAutofit fontScale="90000"/>
          </a:bodyPr>
          <a:lstStyle/>
          <a:p>
            <a:r>
              <a:rPr lang="en-US" cap="none" dirty="0" smtClean="0">
                <a:solidFill>
                  <a:srgbClr val="002060"/>
                </a:solidFill>
              </a:rPr>
              <a:t>Another controversy is about original Neolithic first farmer DNA.</a:t>
            </a:r>
            <a:endParaRPr lang="en-IN" cap="none" dirty="0">
              <a:solidFill>
                <a:srgbClr val="002060"/>
              </a:solidFill>
            </a:endParaRPr>
          </a:p>
        </p:txBody>
      </p:sp>
      <p:sp>
        <p:nvSpPr>
          <p:cNvPr id="3" name="Content Placeholder 2"/>
          <p:cNvSpPr>
            <a:spLocks noGrp="1"/>
          </p:cNvSpPr>
          <p:nvPr>
            <p:ph idx="1"/>
          </p:nvPr>
        </p:nvSpPr>
        <p:spPr/>
        <p:txBody>
          <a:bodyPr/>
          <a:lstStyle/>
          <a:p>
            <a:r>
              <a:rPr lang="en-US" b="1" dirty="0" smtClean="0">
                <a:solidFill>
                  <a:srgbClr val="002060"/>
                </a:solidFill>
              </a:rPr>
              <a:t>It was claimed that J2 originated in Anatolia and from there dispersed to Europe (with Indo-European language), and to India  with farming and Dravidian language. </a:t>
            </a:r>
          </a:p>
          <a:p>
            <a:r>
              <a:rPr lang="en-US" b="1" dirty="0" smtClean="0">
                <a:solidFill>
                  <a:srgbClr val="002060"/>
                </a:solidFill>
              </a:rPr>
              <a:t>Another DNA, L1 which was found in India and West Asia was claimed to be a marker of Dravidian arrival from Elam to India.</a:t>
            </a:r>
            <a:endParaRPr lang="en-IN" b="1" dirty="0">
              <a:solidFill>
                <a:srgbClr val="002060"/>
              </a:solidFill>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accent1">
                    <a:lumMod val="50000"/>
                  </a:schemeClr>
                </a:solidFill>
              </a:rPr>
              <a:t>Farmer DNAs are of Indian origin</a:t>
            </a:r>
            <a:endParaRPr lang="en-IN" cap="none" dirty="0">
              <a:solidFill>
                <a:schemeClr val="accent1">
                  <a:lumMod val="50000"/>
                </a:schemeClr>
              </a:solidFill>
            </a:endParaRPr>
          </a:p>
        </p:txBody>
      </p:sp>
      <p:sp>
        <p:nvSpPr>
          <p:cNvPr id="3" name="Content Placeholder 2"/>
          <p:cNvSpPr>
            <a:spLocks noGrp="1"/>
          </p:cNvSpPr>
          <p:nvPr>
            <p:ph idx="1"/>
          </p:nvPr>
        </p:nvSpPr>
        <p:spPr/>
        <p:txBody>
          <a:bodyPr/>
          <a:lstStyle/>
          <a:p>
            <a:r>
              <a:rPr lang="en-US" b="1" dirty="0" err="1" smtClean="0">
                <a:solidFill>
                  <a:srgbClr val="002060"/>
                </a:solidFill>
              </a:rPr>
              <a:t>Sengupta</a:t>
            </a:r>
            <a:r>
              <a:rPr lang="en-US" b="1" dirty="0" smtClean="0">
                <a:solidFill>
                  <a:srgbClr val="002060"/>
                </a:solidFill>
              </a:rPr>
              <a:t> </a:t>
            </a:r>
            <a:r>
              <a:rPr lang="en-US" b="1" i="1" dirty="0" smtClean="0">
                <a:solidFill>
                  <a:srgbClr val="002060"/>
                </a:solidFill>
              </a:rPr>
              <a:t>et al</a:t>
            </a:r>
            <a:r>
              <a:rPr lang="en-US" b="1" dirty="0" smtClean="0">
                <a:solidFill>
                  <a:srgbClr val="002060"/>
                </a:solidFill>
              </a:rPr>
              <a:t> 2006 found by appropriate DNA test that L1 and J2 are Indian in origin. </a:t>
            </a:r>
          </a:p>
          <a:p>
            <a:r>
              <a:rPr lang="en-US" b="1" dirty="0" smtClean="0">
                <a:solidFill>
                  <a:srgbClr val="002060"/>
                </a:solidFill>
              </a:rPr>
              <a:t>J2b2, a sub-branch of J2 originated in UP near </a:t>
            </a:r>
            <a:r>
              <a:rPr lang="en-US" b="1" dirty="0" err="1" smtClean="0">
                <a:solidFill>
                  <a:srgbClr val="002060"/>
                </a:solidFill>
              </a:rPr>
              <a:t>Lucknow</a:t>
            </a:r>
            <a:r>
              <a:rPr lang="en-US" b="1" dirty="0" smtClean="0">
                <a:solidFill>
                  <a:srgbClr val="002060"/>
                </a:solidFill>
              </a:rPr>
              <a:t>, about 14,000 years back. Hence J2 must be much older in India.</a:t>
            </a:r>
          </a:p>
          <a:p>
            <a:r>
              <a:rPr lang="en-US" b="1" dirty="0" smtClean="0">
                <a:solidFill>
                  <a:srgbClr val="002060"/>
                </a:solidFill>
              </a:rPr>
              <a:t>J2b reached Anatolia in 8,500 BP and Balkans in 4,000 ybp.</a:t>
            </a:r>
            <a:endParaRPr lang="en-IN" b="1" dirty="0">
              <a:solidFill>
                <a:srgbClr val="002060"/>
              </a:solidFill>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solidFill>
                  <a:srgbClr val="002060"/>
                </a:solidFill>
              </a:rPr>
              <a:t>Sengupta</a:t>
            </a:r>
            <a:r>
              <a:rPr lang="en-US" dirty="0" smtClean="0">
                <a:solidFill>
                  <a:srgbClr val="002060"/>
                </a:solidFill>
              </a:rPr>
              <a:t>, 2006; J2b2 distribution and origin maps</a:t>
            </a:r>
            <a:endParaRPr lang="en-IN" dirty="0">
              <a:solidFill>
                <a:srgbClr val="002060"/>
              </a:solidFill>
            </a:endParaRPr>
          </a:p>
        </p:txBody>
      </p:sp>
      <p:pic>
        <p:nvPicPr>
          <p:cNvPr id="7" name="Content Placeholder 6" descr="Sengupta J2b2.jpg"/>
          <p:cNvPicPr>
            <a:picLocks noGrp="1" noChangeAspect="1"/>
          </p:cNvPicPr>
          <p:nvPr>
            <p:ph idx="1"/>
          </p:nvPr>
        </p:nvPicPr>
        <p:blipFill>
          <a:blip r:embed="rId2" cstate="print"/>
          <a:stretch>
            <a:fillRect/>
          </a:stretch>
        </p:blipFill>
        <p:spPr>
          <a:xfrm>
            <a:off x="0" y="2286000"/>
            <a:ext cx="9104852" cy="3192399"/>
          </a:xfr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j2b-map.gif"/>
          <p:cNvPicPr>
            <a:picLocks noGrp="1" noChangeAspect="1"/>
          </p:cNvPicPr>
          <p:nvPr>
            <p:ph sz="quarter" idx="1"/>
          </p:nvPr>
        </p:nvPicPr>
        <p:blipFill>
          <a:blip r:embed="rId2" cstate="print"/>
          <a:stretch>
            <a:fillRect/>
          </a:stretch>
        </p:blipFill>
        <p:spPr>
          <a:xfrm>
            <a:off x="981869" y="1674812"/>
            <a:ext cx="7143750" cy="4276725"/>
          </a:xfr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Boursot</a:t>
            </a:r>
            <a:endParaRPr lang="en-IN" dirty="0"/>
          </a:p>
        </p:txBody>
      </p:sp>
      <p:pic>
        <p:nvPicPr>
          <p:cNvPr id="4" name="Content Placeholder 3" descr="bourshot-1996-.jpg"/>
          <p:cNvPicPr>
            <a:picLocks noGrp="1" noChangeAspect="1"/>
          </p:cNvPicPr>
          <p:nvPr>
            <p:ph sz="quarter" idx="1"/>
          </p:nvPr>
        </p:nvPicPr>
        <p:blipFill>
          <a:blip r:embed="rId2" cstate="print"/>
          <a:stretch>
            <a:fillRect/>
          </a:stretch>
        </p:blipFill>
        <p:spPr>
          <a:xfrm>
            <a:off x="1271906" y="1527175"/>
            <a:ext cx="6563675" cy="45720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normAutofit fontScale="85000" lnSpcReduction="10000"/>
          </a:bodyPr>
          <a:lstStyle/>
          <a:p>
            <a:pPr>
              <a:buNone/>
            </a:pPr>
            <a:r>
              <a:rPr lang="en-US" dirty="0" smtClean="0"/>
              <a:t>However, some mathematicians and scientists fled to the South, where they continued to flourish as the South or Kerala school of Indian mathematics. Nilakantha, Mahadeva etc are mathematicians from that school of Kerala. </a:t>
            </a:r>
          </a:p>
          <a:p>
            <a:pPr>
              <a:buNone/>
            </a:pPr>
            <a:endParaRPr lang="en-US" dirty="0" smtClean="0"/>
          </a:p>
          <a:p>
            <a:pPr>
              <a:buNone/>
            </a:pPr>
            <a:r>
              <a:rPr lang="en-US" dirty="0" smtClean="0"/>
              <a:t>It has been found that much of what Newton is credited for, and many of the European mathematical discoveries were actually  brought to Europe as the translations of the works of the scholars of the Kerala school, and also the earlier Indian scholars like </a:t>
            </a:r>
            <a:r>
              <a:rPr lang="en-US" dirty="0" err="1" smtClean="0"/>
              <a:t>Bhaskara</a:t>
            </a:r>
            <a:r>
              <a:rPr lang="en-US" dirty="0" smtClean="0"/>
              <a:t>, </a:t>
            </a:r>
            <a:r>
              <a:rPr lang="en-US" dirty="0" err="1" smtClean="0"/>
              <a:t>Aryabhata</a:t>
            </a:r>
            <a:r>
              <a:rPr lang="en-US" dirty="0" smtClean="0"/>
              <a:t> and </a:t>
            </a:r>
            <a:r>
              <a:rPr lang="en-US" dirty="0" err="1" smtClean="0"/>
              <a:t>Brahmagupta</a:t>
            </a:r>
            <a:r>
              <a:rPr lang="en-US" dirty="0" smtClean="0"/>
              <a:t>. </a:t>
            </a:r>
          </a:p>
          <a:p>
            <a:pPr>
              <a:buNone/>
            </a:pPr>
            <a:r>
              <a:rPr lang="en-US" dirty="0" smtClean="0"/>
              <a:t> </a:t>
            </a:r>
          </a:p>
          <a:p>
            <a:pPr>
              <a:buNone/>
            </a:pPr>
            <a:r>
              <a:rPr lang="en-US" dirty="0" smtClean="0"/>
              <a:t>(George </a:t>
            </a:r>
            <a:r>
              <a:rPr lang="en-US" dirty="0" err="1" smtClean="0"/>
              <a:t>Ghevergese</a:t>
            </a:r>
            <a:r>
              <a:rPr lang="en-US" dirty="0" smtClean="0"/>
              <a:t> Joseph, </a:t>
            </a:r>
            <a:r>
              <a:rPr lang="en-US" i="1" dirty="0" smtClean="0"/>
              <a:t>The Crest of the Peacock: Non-European roots of mathematics, </a:t>
            </a:r>
            <a:r>
              <a:rPr lang="en-US" dirty="0" smtClean="0"/>
              <a:t>Princeton University Press) </a:t>
            </a:r>
            <a:endParaRPr lang="en-IN"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solidFill>
                  <a:schemeClr val="accent1">
                    <a:lumMod val="50000"/>
                  </a:schemeClr>
                </a:solidFill>
              </a:rPr>
              <a:t>Sahoo </a:t>
            </a:r>
            <a:r>
              <a:rPr lang="en-US" i="1" cap="none" dirty="0" smtClean="0">
                <a:solidFill>
                  <a:schemeClr val="accent1">
                    <a:lumMod val="50000"/>
                  </a:schemeClr>
                </a:solidFill>
              </a:rPr>
              <a:t>et al</a:t>
            </a:r>
            <a:r>
              <a:rPr lang="en-US" cap="none" dirty="0" smtClean="0">
                <a:solidFill>
                  <a:schemeClr val="accent1">
                    <a:lumMod val="50000"/>
                  </a:schemeClr>
                </a:solidFill>
              </a:rPr>
              <a:t> </a:t>
            </a:r>
            <a:r>
              <a:rPr lang="en-US" dirty="0" smtClean="0">
                <a:solidFill>
                  <a:schemeClr val="accent1">
                    <a:lumMod val="50000"/>
                  </a:schemeClr>
                </a:solidFill>
              </a:rPr>
              <a:t>2006</a:t>
            </a:r>
            <a:endParaRPr lang="en-IN" dirty="0">
              <a:solidFill>
                <a:schemeClr val="accent1">
                  <a:lumMod val="50000"/>
                </a:schemeClr>
              </a:solidFill>
            </a:endParaRPr>
          </a:p>
        </p:txBody>
      </p:sp>
      <p:pic>
        <p:nvPicPr>
          <p:cNvPr id="4" name="Content Placeholder 3" descr="Fig. 6.3.jpg"/>
          <p:cNvPicPr>
            <a:picLocks noGrp="1" noChangeAspect="1"/>
          </p:cNvPicPr>
          <p:nvPr>
            <p:ph idx="1"/>
          </p:nvPr>
        </p:nvPicPr>
        <p:blipFill>
          <a:blip r:embed="rId2" cstate="print"/>
          <a:stretch>
            <a:fillRect/>
          </a:stretch>
        </p:blipFill>
        <p:spPr>
          <a:xfrm>
            <a:off x="2207514" y="1447800"/>
            <a:ext cx="4576572" cy="5163312"/>
          </a:xfr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77000" y="1143000"/>
            <a:ext cx="2341098" cy="2514600"/>
          </a:xfrm>
        </p:spPr>
        <p:txBody>
          <a:bodyPr>
            <a:normAutofit/>
          </a:bodyPr>
          <a:lstStyle/>
          <a:p>
            <a:r>
              <a:rPr lang="en-US" cap="none" dirty="0" smtClean="0">
                <a:solidFill>
                  <a:schemeClr val="accent3">
                    <a:lumMod val="75000"/>
                  </a:schemeClr>
                </a:solidFill>
              </a:rPr>
              <a:t>R1a male lineage. Note particular density in Ganga Valley</a:t>
            </a:r>
            <a:endParaRPr lang="en-IN" cap="none" dirty="0">
              <a:solidFill>
                <a:schemeClr val="accent3">
                  <a:lumMod val="75000"/>
                </a:schemeClr>
              </a:solidFill>
            </a:endParaRPr>
          </a:p>
        </p:txBody>
      </p:sp>
      <p:sp>
        <p:nvSpPr>
          <p:cNvPr id="6" name="Text Placeholder 5"/>
          <p:cNvSpPr>
            <a:spLocks noGrp="1"/>
          </p:cNvSpPr>
          <p:nvPr>
            <p:ph type="body" sz="half" idx="2"/>
          </p:nvPr>
        </p:nvSpPr>
        <p:spPr>
          <a:xfrm>
            <a:off x="6477000" y="3810000"/>
            <a:ext cx="2341098" cy="1393874"/>
          </a:xfrm>
        </p:spPr>
        <p:txBody>
          <a:bodyPr/>
          <a:lstStyle/>
          <a:p>
            <a:r>
              <a:rPr lang="en-US" sz="3600" dirty="0" smtClean="0">
                <a:solidFill>
                  <a:schemeClr val="accent3">
                    <a:lumMod val="75000"/>
                  </a:schemeClr>
                </a:solidFill>
              </a:rPr>
              <a:t>Sahoo </a:t>
            </a:r>
            <a:r>
              <a:rPr lang="en-US" sz="3600" i="1" dirty="0" smtClean="0">
                <a:solidFill>
                  <a:schemeClr val="accent3">
                    <a:lumMod val="75000"/>
                  </a:schemeClr>
                </a:solidFill>
              </a:rPr>
              <a:t>et al</a:t>
            </a:r>
            <a:r>
              <a:rPr lang="en-US" sz="3600" dirty="0" smtClean="0">
                <a:solidFill>
                  <a:schemeClr val="accent3">
                    <a:lumMod val="75000"/>
                  </a:schemeClr>
                </a:solidFill>
              </a:rPr>
              <a:t>, 2006</a:t>
            </a:r>
            <a:endParaRPr lang="en-IN" sz="3600" dirty="0">
              <a:solidFill>
                <a:schemeClr val="accent3">
                  <a:lumMod val="75000"/>
                </a:schemeClr>
              </a:solidFill>
            </a:endParaRPr>
          </a:p>
        </p:txBody>
      </p:sp>
      <p:pic>
        <p:nvPicPr>
          <p:cNvPr id="7" name="Picture Placeholder 6" descr="Fig. 8.1 sahoo R1a.jpg"/>
          <p:cNvPicPr>
            <a:picLocks noGrp="1" noChangeAspect="1"/>
          </p:cNvPicPr>
          <p:nvPr>
            <p:ph type="pic" idx="1"/>
          </p:nvPr>
        </p:nvPicPr>
        <p:blipFill>
          <a:blip r:embed="rId2" cstate="print"/>
          <a:srcRect l="8626" r="8626"/>
          <a:stretch>
            <a:fillRect/>
          </a:stretch>
        </p:blipFill>
        <p:spPr>
          <a:xfrm>
            <a:off x="381000" y="884682"/>
            <a:ext cx="5975625" cy="5973318"/>
          </a:xfr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sp>
        <p:nvSpPr>
          <p:cNvPr id="6" name="Content Placeholder 5"/>
          <p:cNvSpPr>
            <a:spLocks noGrp="1"/>
          </p:cNvSpPr>
          <p:nvPr>
            <p:ph idx="1"/>
          </p:nvPr>
        </p:nvSpPr>
        <p:spPr/>
        <p:txBody>
          <a:bodyPr/>
          <a:lstStyle/>
          <a:p>
            <a:pPr>
              <a:buNone/>
            </a:pPr>
            <a:r>
              <a:rPr lang="en-US" dirty="0" smtClean="0">
                <a:solidFill>
                  <a:srgbClr val="7030A0"/>
                </a:solidFill>
              </a:rPr>
              <a:t>Similarly, theory of Dravidian arrival into India (L1, J2) or from Africa (K2, H1) etc have been ruled out by further detailed studies of these DNAs (</a:t>
            </a:r>
            <a:r>
              <a:rPr lang="en-US" dirty="0" err="1" smtClean="0">
                <a:solidFill>
                  <a:srgbClr val="7030A0"/>
                </a:solidFill>
              </a:rPr>
              <a:t>Sahoo</a:t>
            </a:r>
            <a:r>
              <a:rPr lang="en-US" dirty="0" smtClean="0">
                <a:solidFill>
                  <a:srgbClr val="7030A0"/>
                </a:solidFill>
              </a:rPr>
              <a:t>, 2006; </a:t>
            </a:r>
            <a:r>
              <a:rPr lang="en-US" dirty="0" err="1" smtClean="0">
                <a:solidFill>
                  <a:srgbClr val="7030A0"/>
                </a:solidFill>
              </a:rPr>
              <a:t>Sengupta</a:t>
            </a:r>
            <a:r>
              <a:rPr lang="en-US" dirty="0" smtClean="0">
                <a:solidFill>
                  <a:srgbClr val="7030A0"/>
                </a:solidFill>
              </a:rPr>
              <a:t>, 2006; </a:t>
            </a:r>
            <a:r>
              <a:rPr lang="en-US" dirty="0" err="1" smtClean="0">
                <a:solidFill>
                  <a:srgbClr val="7030A0"/>
                </a:solidFill>
              </a:rPr>
              <a:t>Trivedi</a:t>
            </a:r>
            <a:r>
              <a:rPr lang="en-US" dirty="0" smtClean="0">
                <a:solidFill>
                  <a:srgbClr val="7030A0"/>
                </a:solidFill>
              </a:rPr>
              <a:t>, 2008).</a:t>
            </a:r>
          </a:p>
          <a:p>
            <a:pPr>
              <a:buNone/>
            </a:pPr>
            <a:endParaRPr lang="en-US" dirty="0" smtClean="0">
              <a:solidFill>
                <a:srgbClr val="7030A0"/>
              </a:solidFill>
            </a:endParaRPr>
          </a:p>
          <a:p>
            <a:pPr>
              <a:buNone/>
            </a:pPr>
            <a:r>
              <a:rPr lang="en-US" sz="2400" dirty="0" smtClean="0">
                <a:solidFill>
                  <a:srgbClr val="7030A0"/>
                </a:solidFill>
              </a:rPr>
              <a:t>I am forced to conclude by the facts that Last Glacial Maximum imposed restrictions to human movements within India, promoting evolving of 3 language families</a:t>
            </a:r>
            <a:endParaRPr lang="en-IN" dirty="0">
              <a:solidFill>
                <a:srgbClr val="7030A0"/>
              </a:solidFill>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7924800" cy="1143000"/>
          </a:xfrm>
        </p:spPr>
        <p:txBody>
          <a:bodyPr>
            <a:normAutofit/>
          </a:bodyPr>
          <a:lstStyle/>
          <a:p>
            <a:r>
              <a:rPr lang="en-US" cap="none" dirty="0" smtClean="0">
                <a:solidFill>
                  <a:srgbClr val="002060"/>
                </a:solidFill>
              </a:rPr>
              <a:t>Evolution of modern Indian Languages in India</a:t>
            </a:r>
            <a:endParaRPr lang="en-IN" cap="none" dirty="0">
              <a:solidFill>
                <a:srgbClr val="002060"/>
              </a:solidFill>
            </a:endParaRPr>
          </a:p>
        </p:txBody>
      </p:sp>
      <p:sp>
        <p:nvSpPr>
          <p:cNvPr id="6" name="Text Placeholder 5"/>
          <p:cNvSpPr>
            <a:spLocks noGrp="1"/>
          </p:cNvSpPr>
          <p:nvPr>
            <p:ph type="body" idx="1"/>
          </p:nvPr>
        </p:nvSpPr>
        <p:spPr>
          <a:xfrm flipV="1">
            <a:off x="457200" y="6812281"/>
            <a:ext cx="3520440" cy="45719"/>
          </a:xfrm>
        </p:spPr>
        <p:txBody>
          <a:bodyPr>
            <a:normAutofit fontScale="25000" lnSpcReduction="20000"/>
          </a:bodyPr>
          <a:lstStyle/>
          <a:p>
            <a:endParaRPr lang="en-IN" dirty="0"/>
          </a:p>
        </p:txBody>
      </p:sp>
      <p:sp>
        <p:nvSpPr>
          <p:cNvPr id="8" name="Text Placeholder 7"/>
          <p:cNvSpPr>
            <a:spLocks noGrp="1"/>
          </p:cNvSpPr>
          <p:nvPr>
            <p:ph type="body" sz="half" idx="3"/>
          </p:nvPr>
        </p:nvSpPr>
        <p:spPr>
          <a:xfrm flipV="1">
            <a:off x="4178808" y="6629399"/>
            <a:ext cx="3520440" cy="45719"/>
          </a:xfrm>
        </p:spPr>
        <p:txBody>
          <a:bodyPr>
            <a:normAutofit fontScale="25000" lnSpcReduction="20000"/>
          </a:bodyPr>
          <a:lstStyle/>
          <a:p>
            <a:endParaRPr lang="en-IN" dirty="0"/>
          </a:p>
        </p:txBody>
      </p:sp>
      <p:sp>
        <p:nvSpPr>
          <p:cNvPr id="7" name="Content Placeholder 6"/>
          <p:cNvSpPr>
            <a:spLocks noGrp="1"/>
          </p:cNvSpPr>
          <p:nvPr>
            <p:ph sz="quarter" idx="2"/>
          </p:nvPr>
        </p:nvSpPr>
        <p:spPr>
          <a:xfrm>
            <a:off x="457200" y="1143000"/>
            <a:ext cx="3429000" cy="5410200"/>
          </a:xfrm>
        </p:spPr>
        <p:txBody>
          <a:bodyPr>
            <a:normAutofit fontScale="85000" lnSpcReduction="10000"/>
          </a:bodyPr>
          <a:lstStyle/>
          <a:p>
            <a:pPr>
              <a:buNone/>
            </a:pPr>
            <a:r>
              <a:rPr lang="en-US" dirty="0" smtClean="0">
                <a:solidFill>
                  <a:srgbClr val="002060"/>
                </a:solidFill>
              </a:rPr>
              <a:t>There was enough climatic barrier in India during LGM (</a:t>
            </a:r>
            <a:r>
              <a:rPr lang="en-US" dirty="0" err="1" smtClean="0">
                <a:solidFill>
                  <a:srgbClr val="002060"/>
                </a:solidFill>
              </a:rPr>
              <a:t>Petraglia</a:t>
            </a:r>
            <a:r>
              <a:rPr lang="en-US" dirty="0" smtClean="0">
                <a:solidFill>
                  <a:srgbClr val="002060"/>
                </a:solidFill>
              </a:rPr>
              <a:t>, 2005). </a:t>
            </a:r>
          </a:p>
          <a:p>
            <a:pPr>
              <a:buNone/>
            </a:pPr>
            <a:r>
              <a:rPr lang="en-US" dirty="0" smtClean="0">
                <a:solidFill>
                  <a:srgbClr val="002060"/>
                </a:solidFill>
              </a:rPr>
              <a:t>Isolation of Indian people into three groups led to linguistic differentiation over time, and three language families emerged after LGM, from the common Mesolithic language family of India. There is no other way to explain these findings.</a:t>
            </a:r>
            <a:endParaRPr lang="en-IN" dirty="0">
              <a:solidFill>
                <a:srgbClr val="002060"/>
              </a:solidFill>
            </a:endParaRPr>
          </a:p>
        </p:txBody>
      </p:sp>
      <p:pic>
        <p:nvPicPr>
          <p:cNvPr id="10" name="Content Placeholder 9" descr="Origin of Language LGM.jpg"/>
          <p:cNvPicPr>
            <a:picLocks noGrp="1" noChangeAspect="1"/>
          </p:cNvPicPr>
          <p:nvPr>
            <p:ph sz="quarter" idx="4"/>
          </p:nvPr>
        </p:nvPicPr>
        <p:blipFill>
          <a:blip r:embed="rId2" cstate="print"/>
          <a:stretch>
            <a:fillRect/>
          </a:stretch>
        </p:blipFill>
        <p:spPr>
          <a:xfrm>
            <a:off x="4149090" y="1155954"/>
            <a:ext cx="4994910" cy="4546092"/>
          </a:xfr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3718560"/>
          </a:xfrm>
        </p:spPr>
        <p:txBody>
          <a:bodyPr>
            <a:normAutofit/>
          </a:bodyPr>
          <a:lstStyle/>
          <a:p>
            <a:r>
              <a:rPr lang="en-US" sz="6600" cap="none" dirty="0" smtClean="0">
                <a:solidFill>
                  <a:srgbClr val="7030A0"/>
                </a:solidFill>
              </a:rPr>
              <a:t>Study of cattle and domesticated animals</a:t>
            </a:r>
            <a:endParaRPr lang="en-IN" sz="6600" cap="none" dirty="0">
              <a:solidFill>
                <a:srgbClr val="7030A0"/>
              </a:solidFill>
            </a:endParaRPr>
          </a:p>
        </p:txBody>
      </p:sp>
      <p:sp>
        <p:nvSpPr>
          <p:cNvPr id="3" name="Content Placeholder 2"/>
          <p:cNvSpPr>
            <a:spLocks noGrp="1"/>
          </p:cNvSpPr>
          <p:nvPr>
            <p:ph idx="1"/>
          </p:nvPr>
        </p:nvSpPr>
        <p:spPr>
          <a:xfrm>
            <a:off x="457200" y="5181600"/>
            <a:ext cx="7239000" cy="1274136"/>
          </a:xfrm>
        </p:spPr>
        <p:txBody>
          <a:bodyPr/>
          <a:lstStyle/>
          <a:p>
            <a:endParaRPr lang="en-IN"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42048" cy="1600200"/>
          </a:xfrm>
        </p:spPr>
        <p:txBody>
          <a:bodyPr>
            <a:normAutofit/>
          </a:bodyPr>
          <a:lstStyle/>
          <a:p>
            <a:r>
              <a:rPr lang="en-US" cap="none" dirty="0" smtClean="0">
                <a:solidFill>
                  <a:srgbClr val="002060"/>
                </a:solidFill>
              </a:rPr>
              <a:t>The First cow </a:t>
            </a:r>
            <a:br>
              <a:rPr lang="en-US" cap="none" dirty="0" smtClean="0">
                <a:solidFill>
                  <a:srgbClr val="002060"/>
                </a:solidFill>
              </a:rPr>
            </a:br>
            <a:r>
              <a:rPr lang="en-US" cap="none" dirty="0" smtClean="0">
                <a:solidFill>
                  <a:srgbClr val="002060"/>
                </a:solidFill>
              </a:rPr>
              <a:t>was domesticated in India, 45,000 years back</a:t>
            </a:r>
            <a:endParaRPr lang="en-IN" cap="none" dirty="0">
              <a:solidFill>
                <a:srgbClr val="002060"/>
              </a:solidFill>
            </a:endParaRPr>
          </a:p>
        </p:txBody>
      </p:sp>
      <p:sp>
        <p:nvSpPr>
          <p:cNvPr id="4" name="Text Placeholder 3"/>
          <p:cNvSpPr>
            <a:spLocks noGrp="1"/>
          </p:cNvSpPr>
          <p:nvPr>
            <p:ph type="body" idx="1"/>
          </p:nvPr>
        </p:nvSpPr>
        <p:spPr/>
        <p:txBody>
          <a:bodyPr/>
          <a:lstStyle/>
          <a:p>
            <a:endParaRPr lang="en-IN"/>
          </a:p>
        </p:txBody>
      </p:sp>
      <p:sp>
        <p:nvSpPr>
          <p:cNvPr id="5" name="Text Placeholder 4"/>
          <p:cNvSpPr>
            <a:spLocks noGrp="1"/>
          </p:cNvSpPr>
          <p:nvPr>
            <p:ph type="body" sz="half" idx="3"/>
          </p:nvPr>
        </p:nvSpPr>
        <p:spPr/>
        <p:txBody>
          <a:bodyPr/>
          <a:lstStyle/>
          <a:p>
            <a:endParaRPr lang="en-IN"/>
          </a:p>
        </p:txBody>
      </p:sp>
      <p:sp>
        <p:nvSpPr>
          <p:cNvPr id="3" name="Content Placeholder 2"/>
          <p:cNvSpPr>
            <a:spLocks noGrp="1"/>
          </p:cNvSpPr>
          <p:nvPr>
            <p:ph sz="quarter" idx="2"/>
          </p:nvPr>
        </p:nvSpPr>
        <p:spPr/>
        <p:txBody>
          <a:bodyPr>
            <a:normAutofit fontScale="77500" lnSpcReduction="20000"/>
          </a:bodyPr>
          <a:lstStyle/>
          <a:p>
            <a:pPr>
              <a:buNone/>
            </a:pPr>
            <a:r>
              <a:rPr lang="en-US" sz="6000" dirty="0" smtClean="0">
                <a:solidFill>
                  <a:schemeClr val="accent2">
                    <a:lumMod val="75000"/>
                  </a:schemeClr>
                </a:solidFill>
              </a:rPr>
              <a:t>Evidence</a:t>
            </a:r>
          </a:p>
          <a:p>
            <a:pPr>
              <a:buNone/>
            </a:pPr>
            <a:r>
              <a:rPr lang="en-US" sz="6000" dirty="0" smtClean="0">
                <a:solidFill>
                  <a:schemeClr val="accent2">
                    <a:lumMod val="75000"/>
                  </a:schemeClr>
                </a:solidFill>
              </a:rPr>
              <a:t>from </a:t>
            </a:r>
          </a:p>
          <a:p>
            <a:pPr>
              <a:buNone/>
            </a:pPr>
            <a:r>
              <a:rPr lang="en-US" sz="6000" dirty="0" smtClean="0">
                <a:solidFill>
                  <a:schemeClr val="accent2">
                    <a:lumMod val="75000"/>
                  </a:schemeClr>
                </a:solidFill>
              </a:rPr>
              <a:t>DNA Study of </a:t>
            </a:r>
          </a:p>
          <a:p>
            <a:pPr>
              <a:buNone/>
            </a:pPr>
            <a:r>
              <a:rPr lang="en-US" sz="6000" dirty="0" smtClean="0">
                <a:solidFill>
                  <a:schemeClr val="accent2">
                    <a:lumMod val="75000"/>
                  </a:schemeClr>
                </a:solidFill>
              </a:rPr>
              <a:t>Domesticated </a:t>
            </a:r>
          </a:p>
          <a:p>
            <a:pPr>
              <a:buNone/>
            </a:pPr>
            <a:r>
              <a:rPr lang="en-US" sz="6000" dirty="0" smtClean="0">
                <a:solidFill>
                  <a:schemeClr val="accent2">
                    <a:lumMod val="75000"/>
                  </a:schemeClr>
                </a:solidFill>
              </a:rPr>
              <a:t>Cows</a:t>
            </a:r>
            <a:endParaRPr lang="en-IN" sz="3600" dirty="0">
              <a:solidFill>
                <a:schemeClr val="accent2">
                  <a:lumMod val="75000"/>
                </a:schemeClr>
              </a:solidFill>
            </a:endParaRPr>
          </a:p>
        </p:txBody>
      </p:sp>
      <p:pic>
        <p:nvPicPr>
          <p:cNvPr id="7" name="Content Placeholder 6" descr="Cow.gif"/>
          <p:cNvPicPr>
            <a:picLocks noGrp="1" noChangeAspect="1"/>
          </p:cNvPicPr>
          <p:nvPr>
            <p:ph sz="quarter" idx="4"/>
          </p:nvPr>
        </p:nvPicPr>
        <p:blipFill>
          <a:blip r:embed="rId2" cstate="print"/>
          <a:stretch>
            <a:fillRect/>
          </a:stretch>
        </p:blipFill>
        <p:spPr>
          <a:xfrm>
            <a:off x="4178300" y="2579104"/>
            <a:ext cx="3521075" cy="2379241"/>
          </a:xfrm>
        </p:spPr>
      </p:pic>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lumMod val="85000"/>
                    <a:lumOff val="15000"/>
                  </a:schemeClr>
                </a:solidFill>
              </a:rPr>
              <a:t>Earlier, many authors had said:</a:t>
            </a:r>
            <a:endParaRPr lang="en-IN" dirty="0">
              <a:solidFill>
                <a:schemeClr val="tx1">
                  <a:lumMod val="85000"/>
                  <a:lumOff val="15000"/>
                </a:schemeClr>
              </a:solidFill>
            </a:endParaRPr>
          </a:p>
        </p:txBody>
      </p:sp>
      <p:sp>
        <p:nvSpPr>
          <p:cNvPr id="3" name="Content Placeholder 2"/>
          <p:cNvSpPr>
            <a:spLocks noGrp="1"/>
          </p:cNvSpPr>
          <p:nvPr>
            <p:ph idx="1"/>
          </p:nvPr>
        </p:nvSpPr>
        <p:spPr/>
        <p:txBody>
          <a:bodyPr>
            <a:normAutofit lnSpcReduction="10000"/>
          </a:bodyPr>
          <a:lstStyle/>
          <a:p>
            <a:r>
              <a:rPr lang="en-US" sz="3200" dirty="0" smtClean="0">
                <a:solidFill>
                  <a:srgbClr val="7030A0"/>
                </a:solidFill>
              </a:rPr>
              <a:t>Cow was domesticated first in West Asia from where it migrated to India. (</a:t>
            </a:r>
            <a:r>
              <a:rPr lang="en-IN" sz="3200" dirty="0" smtClean="0">
                <a:solidFill>
                  <a:srgbClr val="002060"/>
                </a:solidFill>
              </a:rPr>
              <a:t>Epstein</a:t>
            </a:r>
            <a:r>
              <a:rPr lang="en-IN" sz="3200" dirty="0" smtClean="0">
                <a:solidFill>
                  <a:srgbClr val="7030A0"/>
                </a:solidFill>
              </a:rPr>
              <a:t>, H. &amp; </a:t>
            </a:r>
            <a:r>
              <a:rPr lang="en-IN" sz="3200" dirty="0" smtClean="0">
                <a:solidFill>
                  <a:srgbClr val="002060"/>
                </a:solidFill>
              </a:rPr>
              <a:t>Mason</a:t>
            </a:r>
            <a:r>
              <a:rPr lang="en-IN" sz="3200" dirty="0" smtClean="0">
                <a:solidFill>
                  <a:srgbClr val="7030A0"/>
                </a:solidFill>
              </a:rPr>
              <a:t>, I. L., in </a:t>
            </a:r>
            <a:r>
              <a:rPr lang="en-IN" sz="3200" i="1" dirty="0" smtClean="0">
                <a:solidFill>
                  <a:srgbClr val="7030A0"/>
                </a:solidFill>
              </a:rPr>
              <a:t>Evolution of Domesticated Animals</a:t>
            </a:r>
            <a:r>
              <a:rPr lang="en-IN" sz="3200" dirty="0" smtClean="0">
                <a:solidFill>
                  <a:srgbClr val="7030A0"/>
                </a:solidFill>
              </a:rPr>
              <a:t>, ed. Mason, I. L., Longman, New York, 1984, pp. 6-27.)</a:t>
            </a:r>
          </a:p>
          <a:p>
            <a:pPr>
              <a:buNone/>
            </a:pPr>
            <a:endParaRPr lang="en-US" sz="3200" dirty="0" smtClean="0">
              <a:solidFill>
                <a:srgbClr val="7030A0"/>
              </a:solidFill>
            </a:endParaRPr>
          </a:p>
          <a:p>
            <a:pPr>
              <a:buNone/>
            </a:pPr>
            <a:r>
              <a:rPr lang="en-US" sz="3200" dirty="0" smtClean="0">
                <a:solidFill>
                  <a:srgbClr val="7030A0"/>
                </a:solidFill>
              </a:rPr>
              <a:t>But </a:t>
            </a:r>
            <a:r>
              <a:rPr lang="en-US" sz="3200" dirty="0" smtClean="0">
                <a:solidFill>
                  <a:srgbClr val="002060"/>
                </a:solidFill>
              </a:rPr>
              <a:t>Loftus</a:t>
            </a:r>
            <a:r>
              <a:rPr lang="en-US" sz="3200" dirty="0" smtClean="0">
                <a:solidFill>
                  <a:srgbClr val="7030A0"/>
                </a:solidFill>
              </a:rPr>
              <a:t> (1994) found that Indian cow had been domesticated independently of West Asian influence.</a:t>
            </a:r>
            <a:endParaRPr lang="en-IN" sz="3200" dirty="0">
              <a:solidFill>
                <a:srgbClr val="7030A0"/>
              </a:solidFill>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2819400"/>
          </a:xfrm>
        </p:spPr>
        <p:txBody>
          <a:bodyPr>
            <a:normAutofit fontScale="90000"/>
          </a:bodyPr>
          <a:lstStyle/>
          <a:p>
            <a:r>
              <a:rPr lang="en-US" sz="3200" cap="none" dirty="0" smtClean="0">
                <a:solidFill>
                  <a:srgbClr val="7030A0"/>
                </a:solidFill>
              </a:rPr>
              <a:t>There are two types of cows in the world: </a:t>
            </a:r>
            <a:r>
              <a:rPr lang="en-US" sz="3200" cap="none" dirty="0" err="1" smtClean="0">
                <a:solidFill>
                  <a:srgbClr val="005828"/>
                </a:solidFill>
              </a:rPr>
              <a:t>taurine</a:t>
            </a:r>
            <a:r>
              <a:rPr lang="en-US" sz="3200" cap="none" dirty="0" smtClean="0">
                <a:solidFill>
                  <a:srgbClr val="7030A0"/>
                </a:solidFill>
              </a:rPr>
              <a:t> (Europe, west Asia, China), and </a:t>
            </a:r>
            <a:r>
              <a:rPr lang="en-US" sz="3200" cap="none" dirty="0" smtClean="0">
                <a:solidFill>
                  <a:srgbClr val="005828"/>
                </a:solidFill>
              </a:rPr>
              <a:t>Zebu or </a:t>
            </a:r>
            <a:r>
              <a:rPr lang="en-US" sz="3200" cap="none" dirty="0" err="1" smtClean="0">
                <a:solidFill>
                  <a:srgbClr val="005828"/>
                </a:solidFill>
              </a:rPr>
              <a:t>Indica</a:t>
            </a:r>
            <a:r>
              <a:rPr lang="en-US" sz="3200" cap="none" dirty="0" smtClean="0">
                <a:solidFill>
                  <a:srgbClr val="7030A0"/>
                </a:solidFill>
              </a:rPr>
              <a:t> (India, Africa, Southeast Asia and South China, sporadically in Europe, Central Asia, West Asia)</a:t>
            </a:r>
            <a:endParaRPr lang="en-IN" sz="3200" cap="none" dirty="0">
              <a:solidFill>
                <a:srgbClr val="7030A0"/>
              </a:solidFill>
            </a:endParaRPr>
          </a:p>
        </p:txBody>
      </p:sp>
      <p:sp>
        <p:nvSpPr>
          <p:cNvPr id="3" name="Content Placeholder 2"/>
          <p:cNvSpPr>
            <a:spLocks noGrp="1"/>
          </p:cNvSpPr>
          <p:nvPr>
            <p:ph idx="1"/>
          </p:nvPr>
        </p:nvSpPr>
        <p:spPr>
          <a:xfrm>
            <a:off x="457200" y="3048000"/>
            <a:ext cx="7239000" cy="3407736"/>
          </a:xfrm>
        </p:spPr>
        <p:txBody>
          <a:bodyPr>
            <a:normAutofit lnSpcReduction="10000"/>
          </a:bodyPr>
          <a:lstStyle/>
          <a:p>
            <a:r>
              <a:rPr lang="en-US" dirty="0" smtClean="0">
                <a:solidFill>
                  <a:srgbClr val="0070C0"/>
                </a:solidFill>
              </a:rPr>
              <a:t>Chen (2009) proved by DNA studies that all the Zebus all over world have migrated from India, and Zebu had been domesticated only in North India.</a:t>
            </a:r>
          </a:p>
          <a:p>
            <a:pPr>
              <a:buNone/>
            </a:pPr>
            <a:r>
              <a:rPr lang="en-US" dirty="0" smtClean="0">
                <a:solidFill>
                  <a:srgbClr val="0070C0"/>
                </a:solidFill>
              </a:rPr>
              <a:t>   [</a:t>
            </a:r>
            <a:r>
              <a:rPr lang="en-IN" dirty="0" smtClean="0">
                <a:solidFill>
                  <a:srgbClr val="0070C0"/>
                </a:solidFill>
              </a:rPr>
              <a:t>Chen, S. </a:t>
            </a:r>
            <a:r>
              <a:rPr lang="en-IN" i="1" dirty="0" smtClean="0">
                <a:solidFill>
                  <a:srgbClr val="0070C0"/>
                </a:solidFill>
              </a:rPr>
              <a:t>et al</a:t>
            </a:r>
            <a:r>
              <a:rPr lang="en-IN" dirty="0" smtClean="0">
                <a:solidFill>
                  <a:srgbClr val="0070C0"/>
                </a:solidFill>
              </a:rPr>
              <a:t>; </a:t>
            </a:r>
            <a:r>
              <a:rPr lang="en-IN" dirty="0" smtClean="0">
                <a:solidFill>
                  <a:srgbClr val="C00000"/>
                </a:solidFill>
              </a:rPr>
              <a:t>Zebu cattle are an exclusive legacy of the South Asian Neolithic</a:t>
            </a:r>
            <a:r>
              <a:rPr lang="en-IN" dirty="0" smtClean="0">
                <a:solidFill>
                  <a:srgbClr val="0070C0"/>
                </a:solidFill>
              </a:rPr>
              <a:t>, </a:t>
            </a:r>
            <a:r>
              <a:rPr lang="en-IN" i="1" dirty="0" smtClean="0">
                <a:solidFill>
                  <a:srgbClr val="0070C0"/>
                </a:solidFill>
              </a:rPr>
              <a:t>Molecular Biology and Evolution</a:t>
            </a:r>
            <a:r>
              <a:rPr lang="en-IN" dirty="0" smtClean="0">
                <a:solidFill>
                  <a:srgbClr val="0070C0"/>
                </a:solidFill>
              </a:rPr>
              <a:t>, Sept 21, 2009</a:t>
            </a:r>
            <a:r>
              <a:rPr lang="en-US" dirty="0" smtClean="0">
                <a:solidFill>
                  <a:srgbClr val="0070C0"/>
                </a:solidFill>
              </a:rPr>
              <a:t>]</a:t>
            </a:r>
            <a:endParaRPr lang="en-IN" dirty="0">
              <a:solidFill>
                <a:srgbClr val="0070C0"/>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solidFill>
                  <a:schemeClr val="tx1">
                    <a:lumMod val="85000"/>
                    <a:lumOff val="15000"/>
                  </a:schemeClr>
                </a:solidFill>
              </a:rPr>
              <a:t>Domesticated Indian zebu was central to catalyzing cow domestication in other parts of the world</a:t>
            </a:r>
            <a:endParaRPr lang="en-IN" sz="2800" dirty="0">
              <a:solidFill>
                <a:schemeClr val="tx1">
                  <a:lumMod val="85000"/>
                  <a:lumOff val="15000"/>
                </a:schemeClr>
              </a:solidFill>
            </a:endParaRPr>
          </a:p>
        </p:txBody>
      </p:sp>
      <p:sp>
        <p:nvSpPr>
          <p:cNvPr id="3" name="Content Placeholder 2"/>
          <p:cNvSpPr>
            <a:spLocks noGrp="1"/>
          </p:cNvSpPr>
          <p:nvPr>
            <p:ph idx="1"/>
          </p:nvPr>
        </p:nvSpPr>
        <p:spPr/>
        <p:txBody>
          <a:bodyPr>
            <a:normAutofit lnSpcReduction="10000"/>
          </a:bodyPr>
          <a:lstStyle/>
          <a:p>
            <a:pPr>
              <a:buNone/>
            </a:pPr>
            <a:r>
              <a:rPr lang="en-IN" dirty="0" smtClean="0">
                <a:solidFill>
                  <a:srgbClr val="FF0000"/>
                </a:solidFill>
              </a:rPr>
              <a:t>Zebu genes are present in</a:t>
            </a:r>
            <a:r>
              <a:rPr lang="en-IN" dirty="0" smtClean="0">
                <a:solidFill>
                  <a:srgbClr val="002060"/>
                </a:solidFill>
              </a:rPr>
              <a:t> most of the </a:t>
            </a:r>
            <a:r>
              <a:rPr lang="en-IN" dirty="0" err="1" smtClean="0">
                <a:solidFill>
                  <a:srgbClr val="002060"/>
                </a:solidFill>
              </a:rPr>
              <a:t>taurine</a:t>
            </a:r>
            <a:r>
              <a:rPr lang="en-IN" dirty="0" smtClean="0">
                <a:solidFill>
                  <a:srgbClr val="002060"/>
                </a:solidFill>
              </a:rPr>
              <a:t> cow lineages of Europe, West Asia, Africa, Central Asia, China and Southeast Asia.</a:t>
            </a:r>
          </a:p>
          <a:p>
            <a:pPr>
              <a:buNone/>
            </a:pPr>
            <a:r>
              <a:rPr lang="en-IN" dirty="0" smtClean="0">
                <a:solidFill>
                  <a:srgbClr val="002060"/>
                </a:solidFill>
              </a:rPr>
              <a:t>[</a:t>
            </a:r>
            <a:r>
              <a:rPr lang="en-IN" dirty="0" err="1" smtClean="0">
                <a:solidFill>
                  <a:srgbClr val="002060"/>
                </a:solidFill>
              </a:rPr>
              <a:t>Jann</a:t>
            </a:r>
            <a:r>
              <a:rPr lang="en-IN" dirty="0" smtClean="0">
                <a:solidFill>
                  <a:srgbClr val="002060"/>
                </a:solidFill>
              </a:rPr>
              <a:t>, Oliver C. </a:t>
            </a:r>
            <a:r>
              <a:rPr lang="en-IN" i="1" dirty="0" smtClean="0">
                <a:solidFill>
                  <a:srgbClr val="002060"/>
                </a:solidFill>
              </a:rPr>
              <a:t>et al</a:t>
            </a:r>
            <a:r>
              <a:rPr lang="en-IN" dirty="0" smtClean="0">
                <a:solidFill>
                  <a:srgbClr val="002060"/>
                </a:solidFill>
              </a:rPr>
              <a:t>, Geographic distribution of </a:t>
            </a:r>
            <a:r>
              <a:rPr lang="en-IN" dirty="0" err="1" smtClean="0">
                <a:solidFill>
                  <a:srgbClr val="002060"/>
                </a:solidFill>
              </a:rPr>
              <a:t>haplotype</a:t>
            </a:r>
            <a:r>
              <a:rPr lang="en-IN" dirty="0" smtClean="0">
                <a:solidFill>
                  <a:srgbClr val="002060"/>
                </a:solidFill>
              </a:rPr>
              <a:t> diversity at the bovine casein locus, </a:t>
            </a:r>
            <a:r>
              <a:rPr lang="en-IN" i="1" dirty="0" smtClean="0">
                <a:solidFill>
                  <a:srgbClr val="002060"/>
                </a:solidFill>
              </a:rPr>
              <a:t>Genetics selection evolution</a:t>
            </a:r>
            <a:r>
              <a:rPr lang="en-IN" dirty="0" smtClean="0">
                <a:solidFill>
                  <a:srgbClr val="002060"/>
                </a:solidFill>
              </a:rPr>
              <a:t> 2004, 36(2):243-257.]</a:t>
            </a:r>
          </a:p>
          <a:p>
            <a:pPr>
              <a:buNone/>
            </a:pPr>
            <a:r>
              <a:rPr lang="en-IN" b="1" dirty="0" smtClean="0">
                <a:solidFill>
                  <a:srgbClr val="002060"/>
                </a:solidFill>
              </a:rPr>
              <a:t>[</a:t>
            </a:r>
            <a:r>
              <a:rPr lang="en-IN" b="1" dirty="0" err="1" smtClean="0">
                <a:solidFill>
                  <a:srgbClr val="002060"/>
                </a:solidFill>
              </a:rPr>
              <a:t>Ibeagha-Awemu</a:t>
            </a:r>
            <a:r>
              <a:rPr lang="en-IN" b="1" dirty="0" smtClean="0">
                <a:solidFill>
                  <a:srgbClr val="002060"/>
                </a:solidFill>
              </a:rPr>
              <a:t>, E. M. </a:t>
            </a:r>
            <a:r>
              <a:rPr lang="en-IN" b="1" i="1" dirty="0" smtClean="0">
                <a:solidFill>
                  <a:srgbClr val="002060"/>
                </a:solidFill>
              </a:rPr>
              <a:t>et al</a:t>
            </a:r>
            <a:r>
              <a:rPr lang="en-IN" b="1" dirty="0" smtClean="0">
                <a:solidFill>
                  <a:srgbClr val="002060"/>
                </a:solidFill>
              </a:rPr>
              <a:t>, Molecular Characterization of Bovine CSN1S2*B and Extensive Distribution of Zebu-Specific Milk Protein Alleles in European Cattle, </a:t>
            </a:r>
            <a:r>
              <a:rPr lang="en-IN" b="1" i="1" dirty="0" smtClean="0">
                <a:solidFill>
                  <a:srgbClr val="002060"/>
                </a:solidFill>
              </a:rPr>
              <a:t>Journal of Dairy Sciences</a:t>
            </a:r>
            <a:r>
              <a:rPr lang="en-IN" b="1" dirty="0" smtClean="0">
                <a:solidFill>
                  <a:srgbClr val="002060"/>
                </a:solidFill>
              </a:rPr>
              <a:t> 2007, 90:3522-3529.]</a:t>
            </a:r>
            <a:endParaRPr lang="en-IN" dirty="0">
              <a:solidFill>
                <a:srgbClr val="002060"/>
              </a:solidFill>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sz="3100" dirty="0" smtClean="0">
                <a:solidFill>
                  <a:schemeClr val="tx2">
                    <a:satMod val="200000"/>
                  </a:schemeClr>
                </a:solidFill>
              </a:rPr>
              <a:t>Map of distribution of DNA of Indian cows: hatched area represents hybrid of Indian with local cows</a:t>
            </a:r>
            <a:r>
              <a:rPr lang="en-US" dirty="0" smtClean="0">
                <a:solidFill>
                  <a:schemeClr val="tx2">
                    <a:satMod val="200000"/>
                  </a:schemeClr>
                </a:solidFill>
              </a:rPr>
              <a:t> </a:t>
            </a:r>
            <a:endParaRPr lang="en-IN" dirty="0">
              <a:solidFill>
                <a:schemeClr val="tx2">
                  <a:satMod val="200000"/>
                </a:schemeClr>
              </a:solidFill>
            </a:endParaRPr>
          </a:p>
        </p:txBody>
      </p:sp>
      <p:pic>
        <p:nvPicPr>
          <p:cNvPr id="58371" name="Content Placeholder 3" descr="cow matilda FAO.bmp"/>
          <p:cNvPicPr>
            <a:picLocks noGrp="1" noChangeAspect="1"/>
          </p:cNvPicPr>
          <p:nvPr>
            <p:ph idx="1"/>
          </p:nvPr>
        </p:nvPicPr>
        <p:blipFill>
          <a:blip r:embed="rId2" cstate="print"/>
          <a:stretch>
            <a:fillRect/>
          </a:stretch>
        </p:blipFill>
        <p:spPr>
          <a:xfrm>
            <a:off x="1535287" y="1752600"/>
            <a:ext cx="5921025" cy="4629167"/>
          </a:xfr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Sulba</a:t>
            </a:r>
            <a:r>
              <a:rPr lang="en-US" dirty="0" smtClean="0"/>
              <a:t> Sutras </a:t>
            </a:r>
            <a:endParaRPr lang="en-IN" dirty="0"/>
          </a:p>
        </p:txBody>
      </p:sp>
      <p:sp>
        <p:nvSpPr>
          <p:cNvPr id="3" name="Content Placeholder 2"/>
          <p:cNvSpPr>
            <a:spLocks noGrp="1"/>
          </p:cNvSpPr>
          <p:nvPr>
            <p:ph sz="quarter" idx="1"/>
          </p:nvPr>
        </p:nvSpPr>
        <p:spPr/>
        <p:txBody>
          <a:bodyPr/>
          <a:lstStyle/>
          <a:p>
            <a:pPr>
              <a:buNone/>
            </a:pPr>
            <a:r>
              <a:rPr lang="en-US" dirty="0" smtClean="0"/>
              <a:t>Pythagoras in the sixth century BCE came to India, where he learned Indian mathematics and then went back to Greece to establish the first mathematical tradition of Europe.</a:t>
            </a:r>
          </a:p>
          <a:p>
            <a:pPr>
              <a:buNone/>
            </a:pPr>
            <a:r>
              <a:rPr lang="en-US" dirty="0" smtClean="0"/>
              <a:t>The Baudhayana Sulba Sutra of the Vedic text Katyayana Kalpa Sutra is known to us today as the Pythagoras’s Theorem. </a:t>
            </a:r>
            <a:endParaRPr lang="en-IN"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4313"/>
            <a:ext cx="7772400" cy="1157287"/>
          </a:xfrm>
        </p:spPr>
        <p:txBody>
          <a:bodyPr>
            <a:normAutofit/>
          </a:bodyPr>
          <a:lstStyle/>
          <a:p>
            <a:pPr fontAlgn="auto">
              <a:spcAft>
                <a:spcPts val="0"/>
              </a:spcAft>
              <a:defRPr/>
            </a:pPr>
            <a:r>
              <a:rPr lang="en-US" dirty="0" smtClean="0">
                <a:solidFill>
                  <a:schemeClr val="tx2">
                    <a:satMod val="200000"/>
                  </a:schemeClr>
                </a:solidFill>
              </a:rPr>
              <a:t>Indian cow dispersal to Africa by sea route implying sea-trade: </a:t>
            </a:r>
            <a:endParaRPr lang="en-IN" dirty="0">
              <a:solidFill>
                <a:schemeClr val="tx2">
                  <a:satMod val="200000"/>
                </a:schemeClr>
              </a:solidFill>
            </a:endParaRPr>
          </a:p>
        </p:txBody>
      </p:sp>
      <p:pic>
        <p:nvPicPr>
          <p:cNvPr id="59395" name="Picture 2"/>
          <p:cNvPicPr>
            <a:picLocks noGrp="1" noChangeAspect="1" noChangeArrowheads="1"/>
          </p:cNvPicPr>
          <p:nvPr>
            <p:ph idx="1"/>
          </p:nvPr>
        </p:nvPicPr>
        <p:blipFill>
          <a:blip r:embed="rId2" cstate="print"/>
          <a:stretch>
            <a:fillRect/>
          </a:stretch>
        </p:blipFill>
        <p:spPr>
          <a:xfrm>
            <a:off x="2009332" y="1524000"/>
            <a:ext cx="4972935" cy="4846638"/>
          </a:xfrm>
        </p:spPr>
      </p:pic>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0"/>
            <a:ext cx="8534400" cy="1412776"/>
          </a:xfrm>
        </p:spPr>
        <p:txBody>
          <a:bodyPr>
            <a:normAutofit fontScale="90000"/>
          </a:bodyPr>
          <a:lstStyle/>
          <a:p>
            <a:r>
              <a:rPr lang="en-US" sz="4800" dirty="0" smtClean="0">
                <a:solidFill>
                  <a:srgbClr val="FFC000"/>
                </a:solidFill>
              </a:rPr>
              <a:t>Linguistic evidence also supports it</a:t>
            </a:r>
            <a:endParaRPr lang="en-IN" dirty="0"/>
          </a:p>
        </p:txBody>
      </p:sp>
      <p:sp>
        <p:nvSpPr>
          <p:cNvPr id="3" name="Content Placeholder 2"/>
          <p:cNvSpPr>
            <a:spLocks noGrp="1"/>
          </p:cNvSpPr>
          <p:nvPr>
            <p:ph idx="1"/>
          </p:nvPr>
        </p:nvSpPr>
        <p:spPr>
          <a:xfrm>
            <a:off x="301752" y="1916832"/>
            <a:ext cx="8503920" cy="4182216"/>
          </a:xfrm>
        </p:spPr>
        <p:txBody>
          <a:bodyPr>
            <a:normAutofit fontScale="92500" lnSpcReduction="10000"/>
          </a:bodyPr>
          <a:lstStyle/>
          <a:p>
            <a:r>
              <a:rPr lang="en-US" sz="3200" dirty="0" smtClean="0">
                <a:solidFill>
                  <a:srgbClr val="0070C0"/>
                </a:solidFill>
              </a:rPr>
              <a:t>English ‘cow’ </a:t>
            </a:r>
          </a:p>
          <a:p>
            <a:r>
              <a:rPr lang="en-US" sz="3200" dirty="0" smtClean="0">
                <a:solidFill>
                  <a:srgbClr val="0070C0"/>
                </a:solidFill>
              </a:rPr>
              <a:t>Sanskrit: go </a:t>
            </a:r>
          </a:p>
          <a:p>
            <a:r>
              <a:rPr lang="en-US" sz="3200" dirty="0" smtClean="0">
                <a:solidFill>
                  <a:srgbClr val="0070C0"/>
                </a:solidFill>
              </a:rPr>
              <a:t>German: </a:t>
            </a:r>
            <a:r>
              <a:rPr lang="en-US" sz="3200" dirty="0" err="1" smtClean="0">
                <a:solidFill>
                  <a:srgbClr val="0070C0"/>
                </a:solidFill>
              </a:rPr>
              <a:t>kuhe</a:t>
            </a:r>
            <a:endParaRPr lang="en-US" sz="3200" dirty="0" smtClean="0">
              <a:solidFill>
                <a:srgbClr val="0070C0"/>
              </a:solidFill>
            </a:endParaRPr>
          </a:p>
          <a:p>
            <a:pPr>
              <a:buNone/>
            </a:pPr>
            <a:r>
              <a:rPr lang="en-US" sz="3200" dirty="0" smtClean="0">
                <a:solidFill>
                  <a:srgbClr val="0070C0"/>
                </a:solidFill>
              </a:rPr>
              <a:t>This is expected. But --</a:t>
            </a:r>
          </a:p>
          <a:p>
            <a:r>
              <a:rPr lang="en-US" sz="3200" i="1" dirty="0" smtClean="0">
                <a:solidFill>
                  <a:srgbClr val="0070C0"/>
                </a:solidFill>
              </a:rPr>
              <a:t>Chinese: </a:t>
            </a:r>
            <a:r>
              <a:rPr lang="en-US" sz="3200" i="1" dirty="0" err="1" smtClean="0">
                <a:solidFill>
                  <a:srgbClr val="0070C0"/>
                </a:solidFill>
              </a:rPr>
              <a:t>gu</a:t>
            </a:r>
            <a:r>
              <a:rPr lang="en-US" sz="3200" i="1" dirty="0" smtClean="0">
                <a:solidFill>
                  <a:srgbClr val="0070C0"/>
                </a:solidFill>
              </a:rPr>
              <a:t> (Pinyin), </a:t>
            </a:r>
            <a:r>
              <a:rPr lang="en-US" sz="3200" i="1" dirty="0" err="1" smtClean="0">
                <a:solidFill>
                  <a:srgbClr val="0070C0"/>
                </a:solidFill>
              </a:rPr>
              <a:t>ngau</a:t>
            </a:r>
            <a:r>
              <a:rPr lang="en-US" sz="3200" i="1" dirty="0" smtClean="0">
                <a:solidFill>
                  <a:srgbClr val="0070C0"/>
                </a:solidFill>
              </a:rPr>
              <a:t> (Cantonese)</a:t>
            </a:r>
            <a:endParaRPr lang="en-US" sz="3200" dirty="0" smtClean="0">
              <a:solidFill>
                <a:srgbClr val="0070C0"/>
              </a:solidFill>
            </a:endParaRPr>
          </a:p>
          <a:p>
            <a:r>
              <a:rPr lang="en-US" sz="3200" dirty="0" smtClean="0">
                <a:solidFill>
                  <a:srgbClr val="0070C0"/>
                </a:solidFill>
              </a:rPr>
              <a:t>Thai : </a:t>
            </a:r>
            <a:r>
              <a:rPr lang="en-US" sz="3200" i="1" dirty="0" err="1" smtClean="0">
                <a:solidFill>
                  <a:srgbClr val="0070C0"/>
                </a:solidFill>
              </a:rPr>
              <a:t>Koh</a:t>
            </a:r>
            <a:r>
              <a:rPr lang="en-US" sz="3200" i="1" dirty="0" smtClean="0">
                <a:solidFill>
                  <a:srgbClr val="0070C0"/>
                </a:solidFill>
              </a:rPr>
              <a:t> </a:t>
            </a:r>
            <a:r>
              <a:rPr lang="en-US" sz="3200" dirty="0" smtClean="0">
                <a:solidFill>
                  <a:srgbClr val="0070C0"/>
                </a:solidFill>
              </a:rPr>
              <a:t> </a:t>
            </a:r>
          </a:p>
          <a:p>
            <a:r>
              <a:rPr lang="en-US" sz="3200" dirty="0" smtClean="0">
                <a:solidFill>
                  <a:srgbClr val="0070C0"/>
                </a:solidFill>
              </a:rPr>
              <a:t>Bantu African : </a:t>
            </a:r>
            <a:r>
              <a:rPr lang="en-US" sz="2800" i="1" dirty="0" err="1" smtClean="0">
                <a:solidFill>
                  <a:srgbClr val="0070C0"/>
                </a:solidFill>
              </a:rPr>
              <a:t>gombe</a:t>
            </a:r>
            <a:r>
              <a:rPr lang="en-US" sz="2800" i="1" dirty="0" smtClean="0">
                <a:solidFill>
                  <a:srgbClr val="0070C0"/>
                </a:solidFill>
              </a:rPr>
              <a:t> </a:t>
            </a:r>
          </a:p>
          <a:p>
            <a:pPr>
              <a:buNone/>
            </a:pPr>
            <a:r>
              <a:rPr lang="en-US" sz="2800" i="1" dirty="0" smtClean="0">
                <a:solidFill>
                  <a:srgbClr val="0070C0"/>
                </a:solidFill>
              </a:rPr>
              <a:t> mean migration of cattle-rearing from India.</a:t>
            </a:r>
            <a:endParaRPr lang="en-IN" dirty="0">
              <a:solidFill>
                <a:srgbClr val="0070C0"/>
              </a:solidFill>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524000"/>
          </a:xfrm>
        </p:spPr>
        <p:txBody>
          <a:bodyPr>
            <a:normAutofit/>
          </a:bodyPr>
          <a:lstStyle/>
          <a:p>
            <a:r>
              <a:rPr lang="en-US" dirty="0" smtClean="0">
                <a:solidFill>
                  <a:schemeClr val="tx1">
                    <a:lumMod val="85000"/>
                    <a:lumOff val="15000"/>
                  </a:schemeClr>
                </a:solidFill>
              </a:rPr>
              <a:t>Mouse Migration: from India to rest of the world </a:t>
            </a:r>
            <a:r>
              <a:rPr lang="en-US" sz="1800" cap="none" dirty="0" err="1" smtClean="0">
                <a:solidFill>
                  <a:srgbClr val="002060"/>
                </a:solidFill>
              </a:rPr>
              <a:t>Bonhomme</a:t>
            </a:r>
            <a:r>
              <a:rPr lang="en-US" sz="1800" cap="none" dirty="0" smtClean="0">
                <a:solidFill>
                  <a:srgbClr val="002060"/>
                </a:solidFill>
              </a:rPr>
              <a:t> </a:t>
            </a:r>
            <a:r>
              <a:rPr lang="en-US" sz="1800" i="1" cap="none" dirty="0" smtClean="0">
                <a:solidFill>
                  <a:srgbClr val="002060"/>
                </a:solidFill>
              </a:rPr>
              <a:t>et al 2007, Genome </a:t>
            </a:r>
            <a:r>
              <a:rPr lang="en-US" sz="1800" i="1" cap="none" dirty="0" err="1" smtClean="0">
                <a:solidFill>
                  <a:srgbClr val="002060"/>
                </a:solidFill>
              </a:rPr>
              <a:t>Biol</a:t>
            </a:r>
            <a:endParaRPr lang="en-IN" sz="1800" cap="none" dirty="0">
              <a:solidFill>
                <a:srgbClr val="002060"/>
              </a:solidFill>
            </a:endParaRPr>
          </a:p>
        </p:txBody>
      </p:sp>
      <p:pic>
        <p:nvPicPr>
          <p:cNvPr id="4" name="Content Placeholder 3" descr="house mice migration.jpg"/>
          <p:cNvPicPr>
            <a:picLocks noGrp="1" noChangeAspect="1"/>
          </p:cNvPicPr>
          <p:nvPr>
            <p:ph idx="1"/>
          </p:nvPr>
        </p:nvPicPr>
        <p:blipFill>
          <a:blip r:embed="rId2" cstate="print"/>
          <a:stretch>
            <a:fillRect/>
          </a:stretch>
        </p:blipFill>
        <p:spPr>
          <a:xfrm>
            <a:off x="1752600" y="1676400"/>
            <a:ext cx="5638800" cy="4267200"/>
          </a:xfr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676400"/>
          </a:xfrm>
        </p:spPr>
        <p:txBody>
          <a:bodyPr>
            <a:normAutofit fontScale="90000"/>
          </a:bodyPr>
          <a:lstStyle/>
          <a:p>
            <a:r>
              <a:rPr lang="en-US" sz="3200" b="0" cap="none" dirty="0" smtClean="0">
                <a:solidFill>
                  <a:srgbClr val="002060"/>
                </a:solidFill>
              </a:rPr>
              <a:t>Following species of mice and rats have been studied so far. And all of them have been found to have originated from India.</a:t>
            </a:r>
            <a:endParaRPr lang="en-IN" sz="3200" b="0" cap="none" dirty="0">
              <a:solidFill>
                <a:srgbClr val="002060"/>
              </a:solidFill>
            </a:endParaRPr>
          </a:p>
        </p:txBody>
      </p:sp>
      <p:sp>
        <p:nvSpPr>
          <p:cNvPr id="3" name="Content Placeholder 2"/>
          <p:cNvSpPr>
            <a:spLocks noGrp="1"/>
          </p:cNvSpPr>
          <p:nvPr>
            <p:ph idx="1"/>
          </p:nvPr>
        </p:nvSpPr>
        <p:spPr>
          <a:xfrm>
            <a:off x="457200" y="1752600"/>
            <a:ext cx="7239000" cy="4703136"/>
          </a:xfrm>
        </p:spPr>
        <p:txBody>
          <a:bodyPr>
            <a:normAutofit fontScale="92500" lnSpcReduction="20000"/>
          </a:bodyPr>
          <a:lstStyle/>
          <a:p>
            <a:r>
              <a:rPr lang="en-US" dirty="0" smtClean="0">
                <a:solidFill>
                  <a:srgbClr val="C00000"/>
                </a:solidFill>
              </a:rPr>
              <a:t>Black Rat </a:t>
            </a:r>
            <a:r>
              <a:rPr lang="en-US" i="1" dirty="0" smtClean="0">
                <a:solidFill>
                  <a:srgbClr val="C00000"/>
                </a:solidFill>
              </a:rPr>
              <a:t>(</a:t>
            </a:r>
            <a:r>
              <a:rPr lang="en-US" i="1" dirty="0" err="1" smtClean="0">
                <a:solidFill>
                  <a:srgbClr val="C00000"/>
                </a:solidFill>
              </a:rPr>
              <a:t>Rattus</a:t>
            </a:r>
            <a:r>
              <a:rPr lang="en-US" i="1" dirty="0" smtClean="0">
                <a:solidFill>
                  <a:srgbClr val="C00000"/>
                </a:solidFill>
              </a:rPr>
              <a:t> </a:t>
            </a:r>
            <a:r>
              <a:rPr lang="en-US" i="1" dirty="0" err="1" smtClean="0">
                <a:solidFill>
                  <a:srgbClr val="C00000"/>
                </a:solidFill>
              </a:rPr>
              <a:t>rattus</a:t>
            </a:r>
            <a:r>
              <a:rPr lang="en-US" i="1" dirty="0" smtClean="0">
                <a:solidFill>
                  <a:srgbClr val="C00000"/>
                </a:solidFill>
              </a:rPr>
              <a:t>)</a:t>
            </a:r>
          </a:p>
          <a:p>
            <a:r>
              <a:rPr lang="en-US" dirty="0" smtClean="0">
                <a:solidFill>
                  <a:srgbClr val="C00000"/>
                </a:solidFill>
              </a:rPr>
              <a:t>B</a:t>
            </a:r>
            <a:r>
              <a:rPr lang="en-IN" dirty="0" err="1" smtClean="0">
                <a:solidFill>
                  <a:srgbClr val="C00000"/>
                </a:solidFill>
              </a:rPr>
              <a:t>andicoot</a:t>
            </a:r>
            <a:r>
              <a:rPr lang="en-IN" dirty="0" smtClean="0">
                <a:solidFill>
                  <a:srgbClr val="C00000"/>
                </a:solidFill>
              </a:rPr>
              <a:t>-rat</a:t>
            </a:r>
            <a:r>
              <a:rPr lang="en-IN" dirty="0" smtClean="0">
                <a:solidFill>
                  <a:srgbClr val="002060"/>
                </a:solidFill>
              </a:rPr>
              <a:t>, </a:t>
            </a:r>
            <a:r>
              <a:rPr lang="en-IN" i="1" dirty="0" err="1" smtClean="0">
                <a:solidFill>
                  <a:srgbClr val="002060"/>
                </a:solidFill>
              </a:rPr>
              <a:t>Bandicota</a:t>
            </a:r>
            <a:r>
              <a:rPr lang="en-IN" i="1" dirty="0" smtClean="0">
                <a:solidFill>
                  <a:srgbClr val="002060"/>
                </a:solidFill>
              </a:rPr>
              <a:t> </a:t>
            </a:r>
            <a:r>
              <a:rPr lang="en-IN" i="1" dirty="0" err="1" smtClean="0">
                <a:solidFill>
                  <a:srgbClr val="002060"/>
                </a:solidFill>
              </a:rPr>
              <a:t>bengalensis</a:t>
            </a:r>
            <a:r>
              <a:rPr lang="en-IN" dirty="0" smtClean="0">
                <a:solidFill>
                  <a:srgbClr val="002060"/>
                </a:solidFill>
              </a:rPr>
              <a:t>, a noted rice-field pest in </a:t>
            </a:r>
            <a:r>
              <a:rPr lang="en-IN" dirty="0" smtClean="0">
                <a:solidFill>
                  <a:srgbClr val="C00000"/>
                </a:solidFill>
              </a:rPr>
              <a:t>Indonesia</a:t>
            </a:r>
            <a:r>
              <a:rPr lang="en-IN" dirty="0" smtClean="0">
                <a:solidFill>
                  <a:srgbClr val="002060"/>
                </a:solidFill>
              </a:rPr>
              <a:t> originated in Mahanadi delta in association with buffalo</a:t>
            </a:r>
          </a:p>
          <a:p>
            <a:r>
              <a:rPr lang="en-IN" i="1" dirty="0" err="1" smtClean="0">
                <a:solidFill>
                  <a:srgbClr val="C00000"/>
                </a:solidFill>
              </a:rPr>
              <a:t>Mus</a:t>
            </a:r>
            <a:r>
              <a:rPr lang="en-IN" i="1" dirty="0" smtClean="0">
                <a:solidFill>
                  <a:srgbClr val="C00000"/>
                </a:solidFill>
              </a:rPr>
              <a:t> </a:t>
            </a:r>
            <a:r>
              <a:rPr lang="en-IN" i="1" dirty="0" err="1" smtClean="0">
                <a:solidFill>
                  <a:srgbClr val="C00000"/>
                </a:solidFill>
              </a:rPr>
              <a:t>caroli</a:t>
            </a:r>
            <a:r>
              <a:rPr lang="en-IN" i="1" dirty="0" smtClean="0">
                <a:solidFill>
                  <a:srgbClr val="C00000"/>
                </a:solidFill>
              </a:rPr>
              <a:t>, </a:t>
            </a:r>
            <a:r>
              <a:rPr lang="en-IN" i="1" dirty="0" err="1" smtClean="0">
                <a:solidFill>
                  <a:srgbClr val="C00000"/>
                </a:solidFill>
              </a:rPr>
              <a:t>Mus</a:t>
            </a:r>
            <a:r>
              <a:rPr lang="en-IN" i="1" dirty="0" smtClean="0">
                <a:solidFill>
                  <a:srgbClr val="C00000"/>
                </a:solidFill>
              </a:rPr>
              <a:t> </a:t>
            </a:r>
            <a:r>
              <a:rPr lang="en-IN" i="1" dirty="0" err="1" smtClean="0">
                <a:solidFill>
                  <a:srgbClr val="C00000"/>
                </a:solidFill>
              </a:rPr>
              <a:t>cervicolor</a:t>
            </a:r>
            <a:r>
              <a:rPr lang="en-IN" dirty="0" smtClean="0">
                <a:solidFill>
                  <a:srgbClr val="002060"/>
                </a:solidFill>
              </a:rPr>
              <a:t> and </a:t>
            </a:r>
            <a:r>
              <a:rPr lang="en-IN" i="1" dirty="0" err="1" smtClean="0">
                <a:solidFill>
                  <a:srgbClr val="C00000"/>
                </a:solidFill>
              </a:rPr>
              <a:t>Rattus</a:t>
            </a:r>
            <a:r>
              <a:rPr lang="en-IN" i="1" dirty="0" smtClean="0">
                <a:solidFill>
                  <a:srgbClr val="C00000"/>
                </a:solidFill>
              </a:rPr>
              <a:t> </a:t>
            </a:r>
            <a:r>
              <a:rPr lang="en-IN" i="1" dirty="0" err="1" smtClean="0">
                <a:solidFill>
                  <a:srgbClr val="C00000"/>
                </a:solidFill>
              </a:rPr>
              <a:t>argentiventer</a:t>
            </a:r>
            <a:r>
              <a:rPr lang="en-IN" dirty="0" smtClean="0">
                <a:solidFill>
                  <a:srgbClr val="002060"/>
                </a:solidFill>
              </a:rPr>
              <a:t> are widely distributed in Mainland Southeast Asia north of the Malay Peninsula; their distributions are spotty in the archipelago and invariably restricted to wet rice growing areas. </a:t>
            </a:r>
          </a:p>
          <a:p>
            <a:r>
              <a:rPr lang="en-US" i="1" dirty="0" err="1" smtClean="0">
                <a:solidFill>
                  <a:srgbClr val="C00000"/>
                </a:solidFill>
              </a:rPr>
              <a:t>Mus</a:t>
            </a:r>
            <a:r>
              <a:rPr lang="en-US" i="1" dirty="0" smtClean="0">
                <a:solidFill>
                  <a:srgbClr val="C00000"/>
                </a:solidFill>
              </a:rPr>
              <a:t> </a:t>
            </a:r>
            <a:r>
              <a:rPr lang="en-US" i="1" dirty="0" err="1" smtClean="0">
                <a:solidFill>
                  <a:srgbClr val="C00000"/>
                </a:solidFill>
              </a:rPr>
              <a:t>dunni</a:t>
            </a:r>
            <a:r>
              <a:rPr lang="en-US" dirty="0" smtClean="0">
                <a:solidFill>
                  <a:srgbClr val="002060"/>
                </a:solidFill>
              </a:rPr>
              <a:t>, a small mice, native of northeast India and </a:t>
            </a:r>
            <a:r>
              <a:rPr lang="en-US" i="1" dirty="0" err="1" smtClean="0">
                <a:solidFill>
                  <a:srgbClr val="C00000"/>
                </a:solidFill>
              </a:rPr>
              <a:t>Rattus</a:t>
            </a:r>
            <a:r>
              <a:rPr lang="en-US" i="1" dirty="0" smtClean="0">
                <a:solidFill>
                  <a:srgbClr val="C00000"/>
                </a:solidFill>
              </a:rPr>
              <a:t> </a:t>
            </a:r>
            <a:r>
              <a:rPr lang="en-US" i="1" dirty="0" err="1" smtClean="0">
                <a:solidFill>
                  <a:srgbClr val="C00000"/>
                </a:solidFill>
              </a:rPr>
              <a:t>nitidus</a:t>
            </a:r>
            <a:r>
              <a:rPr lang="en-US" dirty="0" smtClean="0">
                <a:solidFill>
                  <a:srgbClr val="002060"/>
                </a:solidFill>
              </a:rPr>
              <a:t>, a native of Nepal, are </a:t>
            </a:r>
            <a:r>
              <a:rPr lang="en-US" dirty="0" err="1" smtClean="0">
                <a:solidFill>
                  <a:srgbClr val="002060"/>
                </a:solidFill>
              </a:rPr>
              <a:t>ricefield</a:t>
            </a:r>
            <a:r>
              <a:rPr lang="en-US" dirty="0" smtClean="0">
                <a:solidFill>
                  <a:srgbClr val="002060"/>
                </a:solidFill>
              </a:rPr>
              <a:t> pests of Indonesia. </a:t>
            </a:r>
            <a:endParaRPr lang="en-IN" dirty="0">
              <a:solidFill>
                <a:srgbClr val="002060"/>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600200"/>
          </a:xfrm>
        </p:spPr>
        <p:txBody>
          <a:bodyPr>
            <a:normAutofit/>
          </a:bodyPr>
          <a:lstStyle/>
          <a:p>
            <a:r>
              <a:rPr lang="en-US" sz="3200" b="0" cap="none" dirty="0" smtClean="0">
                <a:solidFill>
                  <a:srgbClr val="002060"/>
                </a:solidFill>
              </a:rPr>
              <a:t>Water buffalo, considered essential for early rice cultivation (Bellwood), was domesticated in India.</a:t>
            </a:r>
            <a:endParaRPr lang="en-IN" sz="3200" b="0" cap="none"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Groves, C. P., “Domesticated and </a:t>
            </a:r>
            <a:r>
              <a:rPr lang="en-US" dirty="0" err="1" smtClean="0">
                <a:solidFill>
                  <a:srgbClr val="002060"/>
                </a:solidFill>
              </a:rPr>
              <a:t>Commensal</a:t>
            </a:r>
            <a:r>
              <a:rPr lang="en-US" dirty="0" smtClean="0">
                <a:solidFill>
                  <a:srgbClr val="002060"/>
                </a:solidFill>
              </a:rPr>
              <a:t> Mammals of Austronesia and Their Histories”, in Bellwood, P., Fox, J. and Tryon, D., </a:t>
            </a:r>
            <a:r>
              <a:rPr lang="en-US" i="1" dirty="0" smtClean="0">
                <a:solidFill>
                  <a:srgbClr val="002060"/>
                </a:solidFill>
              </a:rPr>
              <a:t>The </a:t>
            </a:r>
            <a:r>
              <a:rPr lang="en-US" i="1" dirty="0" err="1" smtClean="0">
                <a:solidFill>
                  <a:srgbClr val="002060"/>
                </a:solidFill>
              </a:rPr>
              <a:t>Austronesians</a:t>
            </a:r>
            <a:r>
              <a:rPr lang="en-US" i="1" dirty="0" smtClean="0">
                <a:solidFill>
                  <a:srgbClr val="002060"/>
                </a:solidFill>
              </a:rPr>
              <a:t>: Historical and Comparative Perspectives</a:t>
            </a:r>
            <a:r>
              <a:rPr lang="en-US" dirty="0" smtClean="0">
                <a:solidFill>
                  <a:srgbClr val="002060"/>
                </a:solidFill>
              </a:rPr>
              <a:t>, 1995.</a:t>
            </a:r>
          </a:p>
          <a:p>
            <a:r>
              <a:rPr lang="en-US" dirty="0" smtClean="0">
                <a:solidFill>
                  <a:srgbClr val="002060"/>
                </a:solidFill>
              </a:rPr>
              <a:t>Kumar, </a:t>
            </a:r>
            <a:r>
              <a:rPr lang="en-US" dirty="0" err="1" smtClean="0">
                <a:solidFill>
                  <a:srgbClr val="002060"/>
                </a:solidFill>
              </a:rPr>
              <a:t>Satish</a:t>
            </a:r>
            <a:r>
              <a:rPr lang="en-US" dirty="0" smtClean="0">
                <a:solidFill>
                  <a:srgbClr val="002060"/>
                </a:solidFill>
              </a:rPr>
              <a:t> </a:t>
            </a:r>
            <a:r>
              <a:rPr lang="en-US" i="1" dirty="0" smtClean="0">
                <a:solidFill>
                  <a:srgbClr val="002060"/>
                </a:solidFill>
              </a:rPr>
              <a:t>et al</a:t>
            </a:r>
            <a:r>
              <a:rPr lang="en-US" dirty="0" smtClean="0">
                <a:solidFill>
                  <a:srgbClr val="002060"/>
                </a:solidFill>
              </a:rPr>
              <a:t>, </a:t>
            </a:r>
            <a:r>
              <a:rPr lang="en-US" dirty="0" err="1" smtClean="0">
                <a:solidFill>
                  <a:srgbClr val="002060"/>
                </a:solidFill>
              </a:rPr>
              <a:t>Phylogenography</a:t>
            </a:r>
            <a:r>
              <a:rPr lang="en-US" dirty="0" smtClean="0">
                <a:solidFill>
                  <a:srgbClr val="002060"/>
                </a:solidFill>
              </a:rPr>
              <a:t> and domestication of Indian river buffalo, </a:t>
            </a:r>
            <a:r>
              <a:rPr lang="en-US" i="1" dirty="0" smtClean="0">
                <a:solidFill>
                  <a:srgbClr val="002060"/>
                </a:solidFill>
              </a:rPr>
              <a:t>BMC Evolutionary Biology</a:t>
            </a:r>
            <a:r>
              <a:rPr lang="en-US" dirty="0" smtClean="0">
                <a:solidFill>
                  <a:srgbClr val="002060"/>
                </a:solidFill>
              </a:rPr>
              <a:t> 2007, 7:186,</a:t>
            </a:r>
            <a:endParaRPr lang="en-IN" dirty="0">
              <a:solidFill>
                <a:srgbClr val="002060"/>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239000" cy="2286000"/>
          </a:xfrm>
        </p:spPr>
        <p:txBody>
          <a:bodyPr>
            <a:normAutofit/>
          </a:bodyPr>
          <a:lstStyle/>
          <a:p>
            <a:r>
              <a:rPr lang="en-US" sz="3200" dirty="0" smtClean="0">
                <a:solidFill>
                  <a:srgbClr val="002060"/>
                </a:solidFill>
              </a:rPr>
              <a:t>Barley was domesticated for the first time in India, although later another breed was domesticated independently in West Asia.</a:t>
            </a:r>
            <a:endParaRPr lang="en-IN" sz="3200" dirty="0">
              <a:solidFill>
                <a:srgbClr val="002060"/>
              </a:solidFill>
            </a:endParaRPr>
          </a:p>
        </p:txBody>
      </p:sp>
      <p:sp>
        <p:nvSpPr>
          <p:cNvPr id="3" name="Content Placeholder 2"/>
          <p:cNvSpPr>
            <a:spLocks noGrp="1"/>
          </p:cNvSpPr>
          <p:nvPr>
            <p:ph idx="1"/>
          </p:nvPr>
        </p:nvSpPr>
        <p:spPr>
          <a:xfrm>
            <a:off x="457200" y="3048000"/>
            <a:ext cx="7239000" cy="3407736"/>
          </a:xfrm>
        </p:spPr>
        <p:txBody>
          <a:bodyPr/>
          <a:lstStyle/>
          <a:p>
            <a:r>
              <a:rPr lang="en-US" dirty="0" smtClean="0">
                <a:solidFill>
                  <a:srgbClr val="002060"/>
                </a:solidFill>
              </a:rPr>
              <a:t>Jones, </a:t>
            </a:r>
            <a:r>
              <a:rPr lang="en-US" dirty="0" err="1" smtClean="0">
                <a:solidFill>
                  <a:srgbClr val="002060"/>
                </a:solidFill>
              </a:rPr>
              <a:t>Huw</a:t>
            </a:r>
            <a:r>
              <a:rPr lang="en-US" i="1" dirty="0" smtClean="0">
                <a:solidFill>
                  <a:srgbClr val="002060"/>
                </a:solidFill>
              </a:rPr>
              <a:t> et al</a:t>
            </a:r>
            <a:r>
              <a:rPr lang="en-US" dirty="0" smtClean="0">
                <a:solidFill>
                  <a:srgbClr val="002060"/>
                </a:solidFill>
              </a:rPr>
              <a:t>; “Population-Based </a:t>
            </a:r>
            <a:r>
              <a:rPr lang="en-US" dirty="0" err="1" smtClean="0">
                <a:solidFill>
                  <a:srgbClr val="002060"/>
                </a:solidFill>
              </a:rPr>
              <a:t>resequencing</a:t>
            </a:r>
            <a:r>
              <a:rPr lang="en-US" dirty="0" smtClean="0">
                <a:solidFill>
                  <a:srgbClr val="002060"/>
                </a:solidFill>
              </a:rPr>
              <a:t> reveals that the </a:t>
            </a:r>
            <a:r>
              <a:rPr lang="en-US" dirty="0" smtClean="0">
                <a:solidFill>
                  <a:srgbClr val="C00000"/>
                </a:solidFill>
              </a:rPr>
              <a:t>flowering time adaptation</a:t>
            </a:r>
            <a:r>
              <a:rPr lang="en-US" dirty="0" smtClean="0">
                <a:solidFill>
                  <a:srgbClr val="002060"/>
                </a:solidFill>
              </a:rPr>
              <a:t> of cultivated barley </a:t>
            </a:r>
            <a:r>
              <a:rPr lang="en-US" dirty="0" smtClean="0">
                <a:solidFill>
                  <a:srgbClr val="C00000"/>
                </a:solidFill>
              </a:rPr>
              <a:t>Originated east of fertile crescent</a:t>
            </a:r>
            <a:r>
              <a:rPr lang="en-US" dirty="0" smtClean="0">
                <a:solidFill>
                  <a:srgbClr val="002060"/>
                </a:solidFill>
              </a:rPr>
              <a:t>”, </a:t>
            </a:r>
            <a:r>
              <a:rPr lang="en-US" i="1" dirty="0" smtClean="0">
                <a:solidFill>
                  <a:srgbClr val="002060"/>
                </a:solidFill>
              </a:rPr>
              <a:t>Molecular Biology and Evolution</a:t>
            </a:r>
            <a:r>
              <a:rPr lang="en-US" dirty="0" smtClean="0">
                <a:solidFill>
                  <a:srgbClr val="002060"/>
                </a:solidFill>
              </a:rPr>
              <a:t>, 2008, </a:t>
            </a:r>
            <a:r>
              <a:rPr lang="en-US" dirty="0" err="1" smtClean="0">
                <a:solidFill>
                  <a:srgbClr val="002060"/>
                </a:solidFill>
              </a:rPr>
              <a:t>Vol</a:t>
            </a:r>
            <a:r>
              <a:rPr lang="en-US" dirty="0" smtClean="0">
                <a:solidFill>
                  <a:srgbClr val="002060"/>
                </a:solidFill>
              </a:rPr>
              <a:t> 25, Number 10, pp. 2211-2219. </a:t>
            </a:r>
            <a:endParaRPr lang="en-IN" dirty="0" smtClean="0">
              <a:solidFill>
                <a:srgbClr val="002060"/>
              </a:solidFill>
            </a:endParaRPr>
          </a:p>
          <a:p>
            <a:endParaRPr lang="en-IN"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600200"/>
          </a:xfrm>
        </p:spPr>
        <p:txBody>
          <a:bodyPr>
            <a:normAutofit fontScale="90000"/>
          </a:bodyPr>
          <a:lstStyle/>
          <a:p>
            <a:r>
              <a:rPr lang="en-US" sz="4000" dirty="0" smtClean="0">
                <a:solidFill>
                  <a:srgbClr val="0070C0"/>
                </a:solidFill>
              </a:rPr>
              <a:t>Rice domesticated for the first time in India: </a:t>
            </a:r>
            <a:r>
              <a:rPr lang="en-US" sz="4000" i="1" dirty="0" err="1" smtClean="0">
                <a:solidFill>
                  <a:srgbClr val="0070C0"/>
                </a:solidFill>
              </a:rPr>
              <a:t>Oryza</a:t>
            </a:r>
            <a:r>
              <a:rPr lang="en-US" sz="4000" i="1" dirty="0" smtClean="0">
                <a:solidFill>
                  <a:srgbClr val="0070C0"/>
                </a:solidFill>
              </a:rPr>
              <a:t> sativa </a:t>
            </a:r>
            <a:r>
              <a:rPr lang="en-US" sz="4000" i="1" dirty="0" err="1" smtClean="0">
                <a:solidFill>
                  <a:srgbClr val="0070C0"/>
                </a:solidFill>
              </a:rPr>
              <a:t>indica</a:t>
            </a:r>
            <a:r>
              <a:rPr lang="en-US" sz="4000" dirty="0" smtClean="0">
                <a:solidFill>
                  <a:srgbClr val="0070C0"/>
                </a:solidFill>
              </a:rPr>
              <a:t>; DNA evidence</a:t>
            </a:r>
            <a:r>
              <a:rPr lang="en-US" sz="4000" dirty="0" smtClean="0">
                <a:solidFill>
                  <a:srgbClr val="FFC000"/>
                </a:solidFill>
              </a:rPr>
              <a:t> </a:t>
            </a:r>
            <a:endParaRPr lang="en-IN" dirty="0">
              <a:solidFill>
                <a:srgbClr val="FFC000"/>
              </a:solidFill>
            </a:endParaRPr>
          </a:p>
        </p:txBody>
      </p:sp>
      <p:sp>
        <p:nvSpPr>
          <p:cNvPr id="3" name="Content Placeholder 2"/>
          <p:cNvSpPr>
            <a:spLocks noGrp="1"/>
          </p:cNvSpPr>
          <p:nvPr>
            <p:ph idx="1"/>
          </p:nvPr>
        </p:nvSpPr>
        <p:spPr>
          <a:xfrm>
            <a:off x="457200" y="1600200"/>
            <a:ext cx="7924800" cy="5105400"/>
          </a:xfrm>
        </p:spPr>
        <p:txBody>
          <a:bodyPr>
            <a:normAutofit fontScale="55000" lnSpcReduction="20000"/>
          </a:bodyPr>
          <a:lstStyle/>
          <a:p>
            <a:pPr>
              <a:buNone/>
            </a:pPr>
            <a:r>
              <a:rPr lang="en-US" sz="3800" dirty="0" smtClean="0">
                <a:solidFill>
                  <a:srgbClr val="0070C0"/>
                </a:solidFill>
              </a:rPr>
              <a:t>Hiroko, Y. </a:t>
            </a:r>
            <a:r>
              <a:rPr lang="en-US" sz="3800" i="1" dirty="0" smtClean="0">
                <a:solidFill>
                  <a:srgbClr val="0070C0"/>
                </a:solidFill>
              </a:rPr>
              <a:t> et al</a:t>
            </a:r>
            <a:r>
              <a:rPr lang="en-US" sz="3800" dirty="0" smtClean="0">
                <a:solidFill>
                  <a:srgbClr val="0070C0"/>
                </a:solidFill>
              </a:rPr>
              <a:t>, “Molecular and Evolutionary analysis of the </a:t>
            </a:r>
            <a:r>
              <a:rPr lang="en-US" sz="3800" i="1" dirty="0" smtClean="0">
                <a:solidFill>
                  <a:srgbClr val="0070C0"/>
                </a:solidFill>
              </a:rPr>
              <a:t>Hd6</a:t>
            </a:r>
            <a:r>
              <a:rPr lang="en-US" sz="3800" dirty="0" smtClean="0">
                <a:solidFill>
                  <a:srgbClr val="0070C0"/>
                </a:solidFill>
              </a:rPr>
              <a:t> Photoperiod Sensitivity Gene Within Genus </a:t>
            </a:r>
            <a:r>
              <a:rPr lang="en-US" sz="3800" dirty="0" err="1" smtClean="0">
                <a:solidFill>
                  <a:srgbClr val="0070C0"/>
                </a:solidFill>
              </a:rPr>
              <a:t>Oryza</a:t>
            </a:r>
            <a:r>
              <a:rPr lang="en-US" sz="3800" dirty="0" smtClean="0">
                <a:solidFill>
                  <a:srgbClr val="0070C0"/>
                </a:solidFill>
              </a:rPr>
              <a:t>”, in </a:t>
            </a:r>
            <a:r>
              <a:rPr lang="en-US" sz="3800" i="1" dirty="0" smtClean="0">
                <a:solidFill>
                  <a:srgbClr val="0070C0"/>
                </a:solidFill>
              </a:rPr>
              <a:t>Rice</a:t>
            </a:r>
            <a:r>
              <a:rPr lang="en-US" sz="3800" dirty="0" smtClean="0">
                <a:solidFill>
                  <a:srgbClr val="0070C0"/>
                </a:solidFill>
              </a:rPr>
              <a:t> 2009, 2:56-66. </a:t>
            </a:r>
            <a:endParaRPr lang="en-IN" sz="3800" dirty="0" smtClean="0">
              <a:solidFill>
                <a:srgbClr val="0070C0"/>
              </a:solidFill>
            </a:endParaRPr>
          </a:p>
          <a:p>
            <a:pPr>
              <a:buNone/>
            </a:pPr>
            <a:r>
              <a:rPr lang="en-US" sz="3800" dirty="0" err="1" smtClean="0">
                <a:solidFill>
                  <a:srgbClr val="0070C0"/>
                </a:solidFill>
              </a:rPr>
              <a:t>Lonedo</a:t>
            </a:r>
            <a:r>
              <a:rPr lang="en-US" sz="3800" dirty="0" smtClean="0">
                <a:solidFill>
                  <a:srgbClr val="0070C0"/>
                </a:solidFill>
              </a:rPr>
              <a:t> J. P. </a:t>
            </a:r>
            <a:r>
              <a:rPr lang="en-US" sz="3800" i="1" dirty="0" smtClean="0">
                <a:solidFill>
                  <a:srgbClr val="0070C0"/>
                </a:solidFill>
              </a:rPr>
              <a:t>et al</a:t>
            </a:r>
            <a:r>
              <a:rPr lang="en-US" sz="3800" dirty="0" smtClean="0">
                <a:solidFill>
                  <a:srgbClr val="0070C0"/>
                </a:solidFill>
              </a:rPr>
              <a:t>; “</a:t>
            </a:r>
            <a:r>
              <a:rPr lang="en-US" sz="3800" dirty="0" err="1" smtClean="0">
                <a:solidFill>
                  <a:srgbClr val="0070C0"/>
                </a:solidFill>
              </a:rPr>
              <a:t>Phylogenography</a:t>
            </a:r>
            <a:r>
              <a:rPr lang="en-US" sz="3800" dirty="0" smtClean="0">
                <a:solidFill>
                  <a:srgbClr val="0070C0"/>
                </a:solidFill>
              </a:rPr>
              <a:t> of Asian wild rice, </a:t>
            </a:r>
            <a:r>
              <a:rPr lang="en-US" sz="3800" i="1" dirty="0" err="1" smtClean="0">
                <a:solidFill>
                  <a:srgbClr val="0070C0"/>
                </a:solidFill>
              </a:rPr>
              <a:t>Oryza</a:t>
            </a:r>
            <a:r>
              <a:rPr lang="en-US" sz="3800" i="1" dirty="0" smtClean="0">
                <a:solidFill>
                  <a:srgbClr val="0070C0"/>
                </a:solidFill>
              </a:rPr>
              <a:t> </a:t>
            </a:r>
            <a:r>
              <a:rPr lang="en-US" sz="3800" i="1" dirty="0" err="1" smtClean="0">
                <a:solidFill>
                  <a:srgbClr val="0070C0"/>
                </a:solidFill>
              </a:rPr>
              <a:t>rufipogen</a:t>
            </a:r>
            <a:r>
              <a:rPr lang="en-US" sz="3800" dirty="0" smtClean="0">
                <a:solidFill>
                  <a:srgbClr val="0070C0"/>
                </a:solidFill>
              </a:rPr>
              <a:t>, reveals multiple independent domestications of cultivated rice </a:t>
            </a:r>
            <a:r>
              <a:rPr lang="en-US" sz="3800" i="1" dirty="0" err="1" smtClean="0">
                <a:solidFill>
                  <a:srgbClr val="0070C0"/>
                </a:solidFill>
              </a:rPr>
              <a:t>oryza</a:t>
            </a:r>
            <a:r>
              <a:rPr lang="en-US" sz="3800" i="1" dirty="0" smtClean="0">
                <a:solidFill>
                  <a:srgbClr val="0070C0"/>
                </a:solidFill>
              </a:rPr>
              <a:t> sativa</a:t>
            </a:r>
            <a:r>
              <a:rPr lang="en-US" sz="3800" dirty="0" smtClean="0">
                <a:solidFill>
                  <a:srgbClr val="0070C0"/>
                </a:solidFill>
              </a:rPr>
              <a:t>”, </a:t>
            </a:r>
            <a:r>
              <a:rPr lang="en-US" sz="3800" i="1" dirty="0" smtClean="0">
                <a:solidFill>
                  <a:srgbClr val="0070C0"/>
                </a:solidFill>
              </a:rPr>
              <a:t>Proc. Of National Acad. Of Sc. USA</a:t>
            </a:r>
            <a:r>
              <a:rPr lang="en-US" sz="3800" dirty="0" smtClean="0">
                <a:solidFill>
                  <a:srgbClr val="0070C0"/>
                </a:solidFill>
              </a:rPr>
              <a:t>, 2006, 103, 9578-5983.  </a:t>
            </a:r>
          </a:p>
          <a:p>
            <a:pPr>
              <a:buNone/>
            </a:pPr>
            <a:r>
              <a:rPr lang="en-US" sz="3800" dirty="0" smtClean="0">
                <a:solidFill>
                  <a:srgbClr val="0070C0"/>
                </a:solidFill>
              </a:rPr>
              <a:t>Chen, </a:t>
            </a:r>
            <a:r>
              <a:rPr lang="en-US" sz="3800" i="1" dirty="0" smtClean="0">
                <a:solidFill>
                  <a:srgbClr val="0070C0"/>
                </a:solidFill>
              </a:rPr>
              <a:t>et </a:t>
            </a:r>
            <a:r>
              <a:rPr lang="en-US" sz="3800" dirty="0" smtClean="0">
                <a:solidFill>
                  <a:srgbClr val="0070C0"/>
                </a:solidFill>
              </a:rPr>
              <a:t>al; “Distribution of deletion type in </a:t>
            </a:r>
            <a:r>
              <a:rPr lang="en-US" sz="3800" dirty="0" err="1" smtClean="0">
                <a:solidFill>
                  <a:srgbClr val="0070C0"/>
                </a:solidFill>
              </a:rPr>
              <a:t>CpDNA</a:t>
            </a:r>
            <a:r>
              <a:rPr lang="en-US" sz="3800" dirty="0" smtClean="0">
                <a:solidFill>
                  <a:srgbClr val="0070C0"/>
                </a:solidFill>
              </a:rPr>
              <a:t> of cultivated and wild rice”, in </a:t>
            </a:r>
            <a:r>
              <a:rPr lang="en-US" sz="3800" i="1" dirty="0" smtClean="0">
                <a:solidFill>
                  <a:srgbClr val="0070C0"/>
                </a:solidFill>
              </a:rPr>
              <a:t>Japanese Journal of Genetics, </a:t>
            </a:r>
            <a:r>
              <a:rPr lang="en-US" sz="3800" dirty="0" smtClean="0">
                <a:solidFill>
                  <a:srgbClr val="0070C0"/>
                </a:solidFill>
              </a:rPr>
              <a:t>2003, 68: 597-603. </a:t>
            </a:r>
            <a:endParaRPr lang="en-IN" sz="3800" dirty="0" smtClean="0">
              <a:solidFill>
                <a:srgbClr val="0070C0"/>
              </a:solidFill>
            </a:endParaRPr>
          </a:p>
          <a:p>
            <a:pPr>
              <a:buNone/>
            </a:pPr>
            <a:r>
              <a:rPr lang="en-US" sz="3800" dirty="0" smtClean="0">
                <a:solidFill>
                  <a:srgbClr val="0070C0"/>
                </a:solidFill>
              </a:rPr>
              <a:t>Harris, David; “The Multi-disciplinary Study of Agricultural Origins: ‘One World Archeology’ in Practice”, in </a:t>
            </a:r>
            <a:r>
              <a:rPr lang="en-US" sz="3800" i="1" dirty="0" smtClean="0">
                <a:solidFill>
                  <a:srgbClr val="0070C0"/>
                </a:solidFill>
              </a:rPr>
              <a:t>The Future for Archeology</a:t>
            </a:r>
            <a:r>
              <a:rPr lang="en-US" sz="3800" dirty="0" smtClean="0">
                <a:solidFill>
                  <a:srgbClr val="0070C0"/>
                </a:solidFill>
              </a:rPr>
              <a:t>, edited by Layton, Robert </a:t>
            </a:r>
            <a:r>
              <a:rPr lang="en-US" sz="3800" i="1" dirty="0" smtClean="0">
                <a:solidFill>
                  <a:srgbClr val="0070C0"/>
                </a:solidFill>
              </a:rPr>
              <a:t>et </a:t>
            </a:r>
            <a:r>
              <a:rPr lang="en-US" sz="3800" dirty="0" smtClean="0">
                <a:solidFill>
                  <a:srgbClr val="0070C0"/>
                </a:solidFill>
              </a:rPr>
              <a:t>al, </a:t>
            </a:r>
            <a:r>
              <a:rPr lang="en-US" sz="3800" dirty="0" err="1" smtClean="0">
                <a:solidFill>
                  <a:srgbClr val="0070C0"/>
                </a:solidFill>
              </a:rPr>
              <a:t>Routledge</a:t>
            </a:r>
            <a:r>
              <a:rPr lang="en-US" sz="3800" dirty="0" smtClean="0">
                <a:solidFill>
                  <a:srgbClr val="0070C0"/>
                </a:solidFill>
              </a:rPr>
              <a:t> Cavendish, 2006, p. 238.</a:t>
            </a:r>
          </a:p>
          <a:p>
            <a:pPr>
              <a:buNone/>
            </a:pPr>
            <a:r>
              <a:rPr lang="en-US" sz="3800" dirty="0" smtClean="0">
                <a:solidFill>
                  <a:srgbClr val="0070C0"/>
                </a:solidFill>
              </a:rPr>
              <a:t>Sweeny, Megan and </a:t>
            </a:r>
            <a:r>
              <a:rPr lang="en-US" sz="3800" dirty="0" err="1" smtClean="0">
                <a:solidFill>
                  <a:srgbClr val="0070C0"/>
                </a:solidFill>
              </a:rPr>
              <a:t>McCouch</a:t>
            </a:r>
            <a:r>
              <a:rPr lang="en-US" sz="3800" dirty="0" smtClean="0">
                <a:solidFill>
                  <a:srgbClr val="0070C0"/>
                </a:solidFill>
              </a:rPr>
              <a:t>, Susan; “The complex history of the domestication of rice”, </a:t>
            </a:r>
            <a:r>
              <a:rPr lang="en-US" sz="3800" i="1" dirty="0" smtClean="0">
                <a:solidFill>
                  <a:srgbClr val="0070C0"/>
                </a:solidFill>
              </a:rPr>
              <a:t>Annals of Botany</a:t>
            </a:r>
            <a:r>
              <a:rPr lang="en-US" sz="3800" dirty="0" smtClean="0">
                <a:solidFill>
                  <a:srgbClr val="0070C0"/>
                </a:solidFill>
              </a:rPr>
              <a:t>, 2007, 100 (5), pp. 951-957.</a:t>
            </a:r>
            <a:endParaRPr lang="en-IN" dirty="0" smtClean="0">
              <a:solidFill>
                <a:srgbClr val="0070C0"/>
              </a:solidFill>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20040"/>
            <a:ext cx="7242048" cy="5699760"/>
          </a:xfrm>
        </p:spPr>
        <p:txBody>
          <a:bodyPr>
            <a:noAutofit/>
          </a:bodyPr>
          <a:lstStyle/>
          <a:p>
            <a:r>
              <a:rPr lang="en-US" sz="5400" cap="none" dirty="0" smtClean="0">
                <a:solidFill>
                  <a:srgbClr val="002060"/>
                </a:solidFill>
              </a:rPr>
              <a:t>These studies enable us to push dates of Indian archaeology much back, as has been attempted by </a:t>
            </a:r>
            <a:r>
              <a:rPr lang="en-US" sz="5400" cap="none" dirty="0" err="1" smtClean="0">
                <a:solidFill>
                  <a:srgbClr val="002060"/>
                </a:solidFill>
              </a:rPr>
              <a:t>Petraglia</a:t>
            </a:r>
            <a:r>
              <a:rPr lang="en-US" sz="5400" cap="none" dirty="0" smtClean="0">
                <a:solidFill>
                  <a:srgbClr val="002060"/>
                </a:solidFill>
              </a:rPr>
              <a:t>.</a:t>
            </a:r>
            <a:endParaRPr lang="en-IN" sz="5400" cap="none" dirty="0">
              <a:solidFill>
                <a:srgbClr val="002060"/>
              </a:solidFill>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Lahuradewa</a:t>
            </a:r>
            <a:r>
              <a:rPr lang="en-US" dirty="0" smtClean="0"/>
              <a:t>: Rice</a:t>
            </a:r>
            <a:endParaRPr lang="en-IN" dirty="0"/>
          </a:p>
        </p:txBody>
      </p:sp>
      <p:pic>
        <p:nvPicPr>
          <p:cNvPr id="5122" name="Picture 2"/>
          <p:cNvPicPr>
            <a:picLocks noGrp="1" noChangeAspect="1" noChangeArrowheads="1"/>
          </p:cNvPicPr>
          <p:nvPr>
            <p:ph idx="1"/>
          </p:nvPr>
        </p:nvPicPr>
        <p:blipFill>
          <a:blip r:embed="rId2" cstate="print"/>
          <a:stretch>
            <a:fillRect/>
          </a:stretch>
        </p:blipFill>
        <p:spPr bwMode="auto">
          <a:xfrm>
            <a:off x="2206855" y="1609725"/>
            <a:ext cx="3739690" cy="4846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124200"/>
            <a:ext cx="8183880" cy="3505200"/>
          </a:xfrm>
        </p:spPr>
        <p:txBody>
          <a:bodyPr>
            <a:normAutofit fontScale="90000"/>
          </a:bodyPr>
          <a:lstStyle/>
          <a:p>
            <a:r>
              <a:rPr lang="en-IN" sz="3600" dirty="0" err="1" smtClean="0">
                <a:solidFill>
                  <a:srgbClr val="002060"/>
                </a:solidFill>
                <a:latin typeface="Baskerville Old Face" pitchFamily="18" charset="0"/>
              </a:rPr>
              <a:t>Koldihwa</a:t>
            </a:r>
            <a:r>
              <a:rPr lang="en-IN" sz="3600" dirty="0" smtClean="0">
                <a:solidFill>
                  <a:srgbClr val="002060"/>
                </a:solidFill>
                <a:latin typeface="Baskerville Old Face" pitchFamily="18" charset="0"/>
              </a:rPr>
              <a:t>--Sharma GR. 1985. </a:t>
            </a:r>
            <a:br>
              <a:rPr lang="en-IN" sz="3600" dirty="0" smtClean="0">
                <a:solidFill>
                  <a:srgbClr val="002060"/>
                </a:solidFill>
                <a:latin typeface="Baskerville Old Face" pitchFamily="18" charset="0"/>
              </a:rPr>
            </a:br>
            <a:r>
              <a:rPr lang="en-IN" sz="3600" dirty="0" smtClean="0">
                <a:solidFill>
                  <a:srgbClr val="002060"/>
                </a:solidFill>
                <a:latin typeface="Baskerville Old Face" pitchFamily="18" charset="0"/>
              </a:rPr>
              <a:t/>
            </a:r>
            <a:br>
              <a:rPr lang="en-IN" sz="3600" dirty="0" smtClean="0">
                <a:solidFill>
                  <a:srgbClr val="002060"/>
                </a:solidFill>
                <a:latin typeface="Baskerville Old Face" pitchFamily="18" charset="0"/>
              </a:rPr>
            </a:br>
            <a:r>
              <a:rPr lang="en-IN" sz="3600" dirty="0" err="1" smtClean="0">
                <a:solidFill>
                  <a:srgbClr val="002060"/>
                </a:solidFill>
                <a:latin typeface="Baskerville Old Face" pitchFamily="18" charset="0"/>
              </a:rPr>
              <a:t>Lahuradewa</a:t>
            </a:r>
            <a:r>
              <a:rPr lang="en-IN" sz="3600" dirty="0" smtClean="0">
                <a:solidFill>
                  <a:srgbClr val="002060"/>
                </a:solidFill>
                <a:latin typeface="Baskerville Old Face" pitchFamily="18" charset="0"/>
              </a:rPr>
              <a:t>--</a:t>
            </a:r>
            <a:r>
              <a:rPr lang="en-IN" sz="3600" dirty="0" err="1" smtClean="0">
                <a:solidFill>
                  <a:srgbClr val="002060"/>
                </a:solidFill>
                <a:latin typeface="Baskerville Old Face" pitchFamily="18" charset="0"/>
              </a:rPr>
              <a:t>Tewari</a:t>
            </a:r>
            <a:r>
              <a:rPr lang="en-IN" sz="3600" dirty="0" smtClean="0">
                <a:solidFill>
                  <a:srgbClr val="002060"/>
                </a:solidFill>
                <a:latin typeface="Baskerville Old Face" pitchFamily="18" charset="0"/>
              </a:rPr>
              <a:t> , R </a:t>
            </a:r>
            <a:r>
              <a:rPr lang="en-IN" sz="3600" i="1" dirty="0" smtClean="0">
                <a:solidFill>
                  <a:srgbClr val="002060"/>
                </a:solidFill>
                <a:latin typeface="Baskerville Old Face" pitchFamily="18" charset="0"/>
              </a:rPr>
              <a:t>et al</a:t>
            </a:r>
            <a:r>
              <a:rPr lang="en-IN" sz="3600" dirty="0" smtClean="0">
                <a:solidFill>
                  <a:srgbClr val="002060"/>
                </a:solidFill>
                <a:latin typeface="Baskerville Old Face" pitchFamily="18" charset="0"/>
              </a:rPr>
              <a:t>. 2006.  </a:t>
            </a:r>
            <a:br>
              <a:rPr lang="en-IN" sz="3600" dirty="0" smtClean="0">
                <a:solidFill>
                  <a:srgbClr val="002060"/>
                </a:solidFill>
                <a:latin typeface="Baskerville Old Face" pitchFamily="18" charset="0"/>
              </a:rPr>
            </a:br>
            <a:r>
              <a:rPr lang="en-IN" sz="3600" dirty="0" smtClean="0">
                <a:solidFill>
                  <a:srgbClr val="002060"/>
                </a:solidFill>
                <a:latin typeface="Baskerville Old Face" pitchFamily="18" charset="0"/>
              </a:rPr>
              <a:t/>
            </a:r>
            <a:br>
              <a:rPr lang="en-IN" sz="3600" dirty="0" smtClean="0">
                <a:solidFill>
                  <a:srgbClr val="002060"/>
                </a:solidFill>
                <a:latin typeface="Baskerville Old Face" pitchFamily="18" charset="0"/>
              </a:rPr>
            </a:br>
            <a:r>
              <a:rPr lang="en-IN" sz="3600" dirty="0" err="1" smtClean="0">
                <a:solidFill>
                  <a:srgbClr val="002060"/>
                </a:solidFill>
                <a:latin typeface="Baskerville Old Face" pitchFamily="18" charset="0"/>
              </a:rPr>
              <a:t>Jhusi</a:t>
            </a:r>
            <a:r>
              <a:rPr lang="en-IN" sz="3600" dirty="0" smtClean="0">
                <a:solidFill>
                  <a:srgbClr val="002060"/>
                </a:solidFill>
                <a:latin typeface="Baskerville Old Face" pitchFamily="18" charset="0"/>
              </a:rPr>
              <a:t>--</a:t>
            </a:r>
            <a:r>
              <a:rPr lang="en-IN" sz="3600" dirty="0" err="1" smtClean="0">
                <a:solidFill>
                  <a:srgbClr val="002060"/>
                </a:solidFill>
                <a:latin typeface="Baskerville Old Face" pitchFamily="18" charset="0"/>
              </a:rPr>
              <a:t>Dikshit</a:t>
            </a:r>
            <a:r>
              <a:rPr lang="en-IN" sz="3600" dirty="0" smtClean="0">
                <a:solidFill>
                  <a:srgbClr val="002060"/>
                </a:solidFill>
                <a:latin typeface="Baskerville Old Face" pitchFamily="18" charset="0"/>
              </a:rPr>
              <a:t>, 2009.</a:t>
            </a:r>
            <a:r>
              <a:rPr lang="en-IN" sz="3600" dirty="0" smtClean="0">
                <a:solidFill>
                  <a:schemeClr val="accent3">
                    <a:lumMod val="20000"/>
                    <a:lumOff val="80000"/>
                  </a:schemeClr>
                </a:solidFill>
                <a:latin typeface="Baskerville Old Face" pitchFamily="18" charset="0"/>
              </a:rPr>
              <a:t/>
            </a:r>
            <a:br>
              <a:rPr lang="en-IN" sz="3600" dirty="0" smtClean="0">
                <a:solidFill>
                  <a:schemeClr val="accent3">
                    <a:lumMod val="20000"/>
                    <a:lumOff val="80000"/>
                  </a:schemeClr>
                </a:solidFill>
                <a:latin typeface="Baskerville Old Face" pitchFamily="18" charset="0"/>
              </a:rPr>
            </a:br>
            <a:r>
              <a:rPr lang="en-IN" sz="3600" dirty="0" smtClean="0">
                <a:solidFill>
                  <a:schemeClr val="accent3">
                    <a:lumMod val="20000"/>
                    <a:lumOff val="80000"/>
                  </a:schemeClr>
                </a:solidFill>
                <a:latin typeface="Baskerville Old Face" pitchFamily="18" charset="0"/>
              </a:rPr>
              <a:t/>
            </a:r>
            <a:br>
              <a:rPr lang="en-IN" sz="3600" dirty="0" smtClean="0">
                <a:solidFill>
                  <a:schemeClr val="accent3">
                    <a:lumMod val="20000"/>
                    <a:lumOff val="80000"/>
                  </a:schemeClr>
                </a:solidFill>
                <a:latin typeface="Baskerville Old Face" pitchFamily="18" charset="0"/>
              </a:rPr>
            </a:br>
            <a:endParaRPr lang="en-IN" sz="2400" dirty="0">
              <a:solidFill>
                <a:schemeClr val="accent3">
                  <a:lumMod val="20000"/>
                  <a:lumOff val="80000"/>
                </a:schemeClr>
              </a:solidFill>
              <a:latin typeface="Baskerville Old Face" pitchFamily="18" charset="0"/>
            </a:endParaRPr>
          </a:p>
        </p:txBody>
      </p:sp>
      <p:sp>
        <p:nvSpPr>
          <p:cNvPr id="3" name="Content Placeholder 2"/>
          <p:cNvSpPr>
            <a:spLocks noGrp="1"/>
          </p:cNvSpPr>
          <p:nvPr>
            <p:ph idx="1"/>
          </p:nvPr>
        </p:nvSpPr>
        <p:spPr>
          <a:xfrm>
            <a:off x="502920" y="530352"/>
            <a:ext cx="8183880" cy="2441448"/>
          </a:xfrm>
        </p:spPr>
        <p:txBody>
          <a:bodyPr>
            <a:normAutofit lnSpcReduction="10000"/>
          </a:bodyPr>
          <a:lstStyle/>
          <a:p>
            <a:pPr>
              <a:buNone/>
            </a:pPr>
            <a:r>
              <a:rPr lang="en-US" sz="3200" dirty="0" smtClean="0">
                <a:solidFill>
                  <a:srgbClr val="002060"/>
                </a:solidFill>
              </a:rPr>
              <a:t>Thus first cultivation (rice) also done at Ganga Valley  at 10,000 ybp.</a:t>
            </a:r>
          </a:p>
          <a:p>
            <a:pPr>
              <a:buNone/>
            </a:pPr>
            <a:r>
              <a:rPr lang="en-US" sz="3200" dirty="0" smtClean="0">
                <a:solidFill>
                  <a:srgbClr val="002060"/>
                </a:solidFill>
              </a:rPr>
              <a:t>First pottery was made in India: 10,000 years back at </a:t>
            </a:r>
            <a:r>
              <a:rPr lang="en-US" sz="3200" dirty="0" err="1" smtClean="0">
                <a:solidFill>
                  <a:srgbClr val="002060"/>
                </a:solidFill>
              </a:rPr>
              <a:t>Koldihwa</a:t>
            </a:r>
            <a:r>
              <a:rPr lang="en-US" sz="3200" dirty="0" smtClean="0">
                <a:solidFill>
                  <a:srgbClr val="002060"/>
                </a:solidFill>
              </a:rPr>
              <a:t>, </a:t>
            </a:r>
            <a:r>
              <a:rPr lang="en-US" sz="3200" dirty="0" err="1" smtClean="0">
                <a:solidFill>
                  <a:srgbClr val="002060"/>
                </a:solidFill>
              </a:rPr>
              <a:t>Jhusi</a:t>
            </a:r>
            <a:r>
              <a:rPr lang="en-US" sz="3200" dirty="0" smtClean="0">
                <a:solidFill>
                  <a:srgbClr val="002060"/>
                </a:solidFill>
              </a:rPr>
              <a:t> and </a:t>
            </a:r>
            <a:r>
              <a:rPr lang="en-US" sz="3200" dirty="0" err="1" smtClean="0">
                <a:solidFill>
                  <a:srgbClr val="002060"/>
                </a:solidFill>
              </a:rPr>
              <a:t>Lahuradewa</a:t>
            </a:r>
            <a:r>
              <a:rPr lang="en-US" sz="3200" dirty="0" smtClean="0">
                <a:solidFill>
                  <a:srgbClr val="002060"/>
                </a:solidFill>
              </a:rPr>
              <a:t>.</a:t>
            </a:r>
            <a:endParaRPr lang="en-IN" sz="3200" dirty="0">
              <a:solidFill>
                <a:srgbClr val="002060"/>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Mathematics</a:t>
            </a:r>
            <a:endParaRPr lang="en-IN" dirty="0"/>
          </a:p>
        </p:txBody>
      </p:sp>
      <p:sp>
        <p:nvSpPr>
          <p:cNvPr id="3" name="Content Placeholder 2"/>
          <p:cNvSpPr>
            <a:spLocks noGrp="1"/>
          </p:cNvSpPr>
          <p:nvPr>
            <p:ph sz="quarter" idx="1"/>
          </p:nvPr>
        </p:nvSpPr>
        <p:spPr/>
        <p:txBody>
          <a:bodyPr/>
          <a:lstStyle/>
          <a:p>
            <a:pPr>
              <a:buNone/>
            </a:pPr>
            <a:r>
              <a:rPr lang="en-US" dirty="0" smtClean="0"/>
              <a:t>Any mathematics textbook from Vedic times has not survived till today. Yet from the stray mentions, we are able to arrive at an evidence based conclusion that the decimal system of numbering, geometry etc were present during the Vedic Age itself.</a:t>
            </a:r>
          </a:p>
          <a:p>
            <a:pPr>
              <a:buNone/>
            </a:pPr>
            <a:endParaRPr lang="en-US" dirty="0" smtClean="0"/>
          </a:p>
          <a:p>
            <a:pPr>
              <a:buNone/>
            </a:pPr>
            <a:r>
              <a:rPr lang="en-US" dirty="0" smtClean="0"/>
              <a:t>We will not go into the details of Vedic Age mathematics. </a:t>
            </a:r>
            <a:endParaRPr lang="en-IN"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err="1" smtClean="0">
                <a:solidFill>
                  <a:schemeClr val="accent1">
                    <a:lumMod val="50000"/>
                  </a:schemeClr>
                </a:solidFill>
              </a:rPr>
              <a:t>Lahuradewa</a:t>
            </a:r>
            <a:r>
              <a:rPr lang="en-US" dirty="0" smtClean="0">
                <a:solidFill>
                  <a:schemeClr val="accent1">
                    <a:lumMod val="50000"/>
                  </a:schemeClr>
                </a:solidFill>
              </a:rPr>
              <a:t> : Vase</a:t>
            </a:r>
            <a:endParaRPr lang="en-IN" dirty="0">
              <a:solidFill>
                <a:schemeClr val="accent1">
                  <a:lumMod val="50000"/>
                </a:schemeClr>
              </a:solidFill>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762000" y="1524000"/>
            <a:ext cx="6811137" cy="47908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a:p>
        </p:txBody>
      </p:sp>
      <p:sp>
        <p:nvSpPr>
          <p:cNvPr id="3" name="Title 2"/>
          <p:cNvSpPr>
            <a:spLocks noGrp="1"/>
          </p:cNvSpPr>
          <p:nvPr>
            <p:ph type="title"/>
          </p:nvPr>
        </p:nvSpPr>
        <p:spPr/>
        <p:txBody>
          <a:bodyPr/>
          <a:lstStyle/>
          <a:p>
            <a:r>
              <a:rPr lang="en-US" dirty="0" smtClean="0">
                <a:solidFill>
                  <a:schemeClr val="tx1"/>
                </a:solidFill>
              </a:rPr>
              <a:t>Some less well known </a:t>
            </a:r>
            <a:br>
              <a:rPr lang="en-US" dirty="0" smtClean="0">
                <a:solidFill>
                  <a:schemeClr val="tx1"/>
                </a:solidFill>
              </a:rPr>
            </a:br>
            <a:r>
              <a:rPr lang="en-US" dirty="0" smtClean="0">
                <a:solidFill>
                  <a:schemeClr val="tx1"/>
                </a:solidFill>
              </a:rPr>
              <a:t>newer archaeological facts </a:t>
            </a:r>
            <a:endParaRPr lang="en-IN" dirty="0">
              <a:solidFill>
                <a:schemeClr val="tx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391400" cy="1752600"/>
          </a:xfrm>
        </p:spPr>
        <p:txBody>
          <a:bodyPr>
            <a:normAutofit fontScale="90000"/>
          </a:bodyPr>
          <a:lstStyle/>
          <a:p>
            <a:r>
              <a:rPr lang="en-US" sz="2800" cap="none" dirty="0" smtClean="0">
                <a:solidFill>
                  <a:srgbClr val="FF0000"/>
                </a:solidFill>
              </a:rPr>
              <a:t>In light of DNA findings, we need to rethink Indian history. We need to weigh seriously views of </a:t>
            </a:r>
            <a:r>
              <a:rPr lang="en-US" sz="2800" cap="none" dirty="0" smtClean="0">
                <a:solidFill>
                  <a:srgbClr val="002060"/>
                </a:solidFill>
              </a:rPr>
              <a:t>Kennedy</a:t>
            </a:r>
            <a:r>
              <a:rPr lang="en-US" sz="2800" cap="none" dirty="0" smtClean="0">
                <a:solidFill>
                  <a:srgbClr val="FF0000"/>
                </a:solidFill>
              </a:rPr>
              <a:t>, who found that </a:t>
            </a:r>
            <a:r>
              <a:rPr lang="en-US" sz="2800" cap="none" dirty="0" err="1" smtClean="0">
                <a:solidFill>
                  <a:srgbClr val="FF0000"/>
                </a:solidFill>
              </a:rPr>
              <a:t>Hathnora</a:t>
            </a:r>
            <a:r>
              <a:rPr lang="en-US" sz="2800" cap="none" dirty="0" smtClean="0">
                <a:solidFill>
                  <a:srgbClr val="FF0000"/>
                </a:solidFill>
              </a:rPr>
              <a:t> skull was a </a:t>
            </a:r>
            <a:r>
              <a:rPr lang="en-US" sz="2800" i="1" cap="none" dirty="0" smtClean="0">
                <a:solidFill>
                  <a:srgbClr val="FF0000"/>
                </a:solidFill>
              </a:rPr>
              <a:t>Homo sapiens</a:t>
            </a:r>
            <a:endParaRPr lang="en-IN" sz="2800" cap="none" dirty="0">
              <a:solidFill>
                <a:srgbClr val="FF0000"/>
              </a:solidFill>
            </a:endParaRPr>
          </a:p>
        </p:txBody>
      </p:sp>
      <p:pic>
        <p:nvPicPr>
          <p:cNvPr id="4" name="Content Placeholder 3" descr="Narmada man - Copy.jpg"/>
          <p:cNvPicPr>
            <a:picLocks noGrp="1" noChangeAspect="1"/>
          </p:cNvPicPr>
          <p:nvPr>
            <p:ph idx="1"/>
          </p:nvPr>
        </p:nvPicPr>
        <p:blipFill>
          <a:blip r:embed="rId2" cstate="print"/>
          <a:stretch>
            <a:fillRect/>
          </a:stretch>
        </p:blipFill>
        <p:spPr>
          <a:xfrm>
            <a:off x="2566987" y="1842294"/>
            <a:ext cx="3019425" cy="4381500"/>
          </a:xfrm>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905000"/>
          </a:xfrm>
        </p:spPr>
        <p:txBody>
          <a:bodyPr>
            <a:normAutofit fontScale="90000"/>
          </a:bodyPr>
          <a:lstStyle/>
          <a:p>
            <a:r>
              <a:rPr lang="en-US" sz="3100" cap="none" dirty="0" smtClean="0">
                <a:solidFill>
                  <a:srgbClr val="FF0000"/>
                </a:solidFill>
              </a:rPr>
              <a:t>Nor should we ignore 160,000 years old pediatric perfectly </a:t>
            </a:r>
            <a:r>
              <a:rPr lang="en-US" sz="3100" i="1" cap="none" dirty="0" smtClean="0">
                <a:solidFill>
                  <a:srgbClr val="FF0000"/>
                </a:solidFill>
              </a:rPr>
              <a:t>Homo sapiens </a:t>
            </a:r>
            <a:r>
              <a:rPr lang="en-US" sz="3100" cap="none" dirty="0" smtClean="0">
                <a:solidFill>
                  <a:srgbClr val="FF0000"/>
                </a:solidFill>
              </a:rPr>
              <a:t>skull found near Madras: </a:t>
            </a:r>
            <a:r>
              <a:rPr lang="en-US" sz="3100" cap="none" dirty="0" err="1" smtClean="0">
                <a:solidFill>
                  <a:srgbClr val="0070C0"/>
                </a:solidFill>
              </a:rPr>
              <a:t>Rajendran</a:t>
            </a:r>
            <a:r>
              <a:rPr lang="en-US" sz="3100" cap="none" dirty="0" smtClean="0">
                <a:solidFill>
                  <a:srgbClr val="FF0000"/>
                </a:solidFill>
              </a:rPr>
              <a:t> </a:t>
            </a:r>
            <a:r>
              <a:rPr lang="en-US" sz="3100" i="1" cap="none" dirty="0" smtClean="0">
                <a:solidFill>
                  <a:srgbClr val="FF0000"/>
                </a:solidFill>
              </a:rPr>
              <a:t>et al</a:t>
            </a:r>
            <a:r>
              <a:rPr lang="en-US" sz="3100" cap="none" dirty="0" smtClean="0">
                <a:solidFill>
                  <a:srgbClr val="FF0000"/>
                </a:solidFill>
              </a:rPr>
              <a:t>, 2006, </a:t>
            </a:r>
            <a:r>
              <a:rPr lang="en-US" sz="3100" i="1" cap="none" dirty="0" smtClean="0">
                <a:solidFill>
                  <a:srgbClr val="FF0000"/>
                </a:solidFill>
              </a:rPr>
              <a:t>Ancient Asia</a:t>
            </a:r>
            <a:r>
              <a:rPr lang="en-US" i="1" cap="none" dirty="0" smtClean="0"/>
              <a:t>.</a:t>
            </a:r>
            <a:endParaRPr lang="en-IN" cap="none" dirty="0"/>
          </a:p>
        </p:txBody>
      </p:sp>
      <p:pic>
        <p:nvPicPr>
          <p:cNvPr id="4" name="Content Placeholder 3" descr="CT of Fossil.bmp"/>
          <p:cNvPicPr>
            <a:picLocks noGrp="1" noChangeAspect="1"/>
          </p:cNvPicPr>
          <p:nvPr>
            <p:ph idx="1"/>
          </p:nvPr>
        </p:nvPicPr>
        <p:blipFill>
          <a:blip r:embed="rId2" cstate="print"/>
          <a:stretch>
            <a:fillRect/>
          </a:stretch>
        </p:blipFill>
        <p:spPr>
          <a:xfrm>
            <a:off x="1828800" y="1981200"/>
            <a:ext cx="4933334" cy="4464668"/>
          </a:xfr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39200" cy="685800"/>
          </a:xfrm>
        </p:spPr>
        <p:txBody>
          <a:bodyPr>
            <a:normAutofit/>
          </a:bodyPr>
          <a:lstStyle/>
          <a:p>
            <a:r>
              <a:rPr lang="en-US" sz="2800" cap="none" dirty="0" smtClean="0">
                <a:solidFill>
                  <a:srgbClr val="C00000"/>
                </a:solidFill>
              </a:rPr>
              <a:t>Many things are yet to be </a:t>
            </a:r>
            <a:r>
              <a:rPr lang="en-US" sz="2800" cap="none" dirty="0" smtClean="0">
                <a:solidFill>
                  <a:srgbClr val="C00000"/>
                </a:solidFill>
              </a:rPr>
              <a:t>incorporated </a:t>
            </a:r>
            <a:r>
              <a:rPr lang="en-US" sz="2800" cap="none" dirty="0" smtClean="0">
                <a:solidFill>
                  <a:srgbClr val="C00000"/>
                </a:solidFill>
              </a:rPr>
              <a:t>in human story</a:t>
            </a:r>
            <a:endParaRPr lang="en-IN" sz="2800" cap="none" dirty="0">
              <a:solidFill>
                <a:srgbClr val="C00000"/>
              </a:solidFill>
            </a:endParaRPr>
          </a:p>
        </p:txBody>
      </p:sp>
      <p:pic>
        <p:nvPicPr>
          <p:cNvPr id="4" name="Content Placeholder 3" descr="Narmada 3.jpg"/>
          <p:cNvPicPr>
            <a:picLocks noGrp="1" noChangeAspect="1"/>
          </p:cNvPicPr>
          <p:nvPr>
            <p:ph idx="1"/>
          </p:nvPr>
        </p:nvPicPr>
        <p:blipFill>
          <a:blip r:embed="rId2" cstate="print"/>
          <a:stretch>
            <a:fillRect/>
          </a:stretch>
        </p:blipFill>
        <p:spPr>
          <a:xfrm>
            <a:off x="228600" y="685800"/>
            <a:ext cx="7848600" cy="5943600"/>
          </a:xfrm>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lumMod val="50000"/>
                  </a:schemeClr>
                </a:solidFill>
              </a:rPr>
              <a:t>Archaeological findings prove two things more:</a:t>
            </a:r>
            <a:endParaRPr lang="en-IN" dirty="0">
              <a:solidFill>
                <a:schemeClr val="accent1">
                  <a:lumMod val="50000"/>
                </a:schemeClr>
              </a:solidFill>
            </a:endParaRPr>
          </a:p>
        </p:txBody>
      </p:sp>
      <p:sp>
        <p:nvSpPr>
          <p:cNvPr id="3" name="Content Placeholder 2"/>
          <p:cNvSpPr>
            <a:spLocks noGrp="1"/>
          </p:cNvSpPr>
          <p:nvPr>
            <p:ph idx="1"/>
          </p:nvPr>
        </p:nvSpPr>
        <p:spPr/>
        <p:txBody>
          <a:bodyPr>
            <a:normAutofit fontScale="92500" lnSpcReduction="20000"/>
          </a:bodyPr>
          <a:lstStyle/>
          <a:p>
            <a:pPr marL="1179576" indent="-1143000">
              <a:buAutoNum type="arabicPeriod"/>
            </a:pPr>
            <a:r>
              <a:rPr lang="en-US" sz="6000" dirty="0" smtClean="0">
                <a:solidFill>
                  <a:schemeClr val="accent1">
                    <a:lumMod val="50000"/>
                  </a:schemeClr>
                </a:solidFill>
              </a:rPr>
              <a:t>First copper was made in India 9000 years back</a:t>
            </a:r>
          </a:p>
          <a:p>
            <a:pPr marL="1179576" indent="-1143000">
              <a:buAutoNum type="arabicPeriod"/>
            </a:pPr>
            <a:r>
              <a:rPr lang="en-US" sz="6000" dirty="0" smtClean="0">
                <a:solidFill>
                  <a:schemeClr val="accent1">
                    <a:lumMod val="50000"/>
                  </a:schemeClr>
                </a:solidFill>
              </a:rPr>
              <a:t>First cotton was spun in India, 9000 years back</a:t>
            </a:r>
          </a:p>
          <a:p>
            <a:pPr marL="550926" indent="-514350">
              <a:buAutoNum type="arabicPeriod"/>
            </a:pPr>
            <a:endParaRPr lang="en-IN" dirty="0"/>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9000 years old Cotton thread in Copper Bead</a:t>
            </a:r>
            <a:endParaRPr lang="en-IN" dirty="0"/>
          </a:p>
        </p:txBody>
      </p:sp>
      <p:pic>
        <p:nvPicPr>
          <p:cNvPr id="4" name="Content Placeholder 3" descr="mehrgarh J arch article - Copy.jpg"/>
          <p:cNvPicPr>
            <a:picLocks noGrp="1" noChangeAspect="1"/>
          </p:cNvPicPr>
          <p:nvPr>
            <p:ph idx="1"/>
          </p:nvPr>
        </p:nvPicPr>
        <p:blipFill>
          <a:blip r:embed="rId2" cstate="print"/>
          <a:stretch>
            <a:fillRect/>
          </a:stretch>
        </p:blipFill>
        <p:spPr>
          <a:xfrm>
            <a:off x="1004887" y="1618456"/>
            <a:ext cx="6143625" cy="4829175"/>
          </a:xfr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Drilling treatment of teeth: 8000 years old, </a:t>
            </a:r>
            <a:r>
              <a:rPr lang="en-US" dirty="0" err="1" smtClean="0"/>
              <a:t>Mehrgarh</a:t>
            </a:r>
            <a:endParaRPr lang="en-IN" dirty="0"/>
          </a:p>
        </p:txBody>
      </p:sp>
      <p:pic>
        <p:nvPicPr>
          <p:cNvPr id="4" name="Content Placeholder 3" descr="Fig. 1.1.jpg"/>
          <p:cNvPicPr>
            <a:picLocks noGrp="1" noChangeAspect="1"/>
          </p:cNvPicPr>
          <p:nvPr>
            <p:ph idx="1"/>
          </p:nvPr>
        </p:nvPicPr>
        <p:blipFill>
          <a:blip r:embed="rId2" cstate="print"/>
          <a:stretch>
            <a:fillRect/>
          </a:stretch>
        </p:blipFill>
        <p:spPr>
          <a:xfrm>
            <a:off x="3079172" y="1769904"/>
            <a:ext cx="1995055" cy="4526280"/>
          </a:xfr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228600"/>
          </a:xfrm>
        </p:spPr>
        <p:txBody>
          <a:bodyPr>
            <a:normAutofit fontScale="90000"/>
          </a:bodyPr>
          <a:lstStyle/>
          <a:p>
            <a:endParaRPr lang="en-IN" dirty="0"/>
          </a:p>
        </p:txBody>
      </p:sp>
      <p:pic>
        <p:nvPicPr>
          <p:cNvPr id="4" name="Content Placeholder 3" descr="nature dentistry.jpg"/>
          <p:cNvPicPr>
            <a:picLocks noGrp="1" noChangeAspect="1"/>
          </p:cNvPicPr>
          <p:nvPr>
            <p:ph idx="1"/>
          </p:nvPr>
        </p:nvPicPr>
        <p:blipFill>
          <a:blip r:embed="rId2" cstate="print"/>
          <a:stretch>
            <a:fillRect/>
          </a:stretch>
        </p:blipFill>
        <p:spPr>
          <a:xfrm>
            <a:off x="57912" y="201168"/>
            <a:ext cx="8875776" cy="6656832"/>
          </a:xfr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7239000" cy="2590800"/>
          </a:xfrm>
        </p:spPr>
        <p:txBody>
          <a:bodyPr>
            <a:normAutofit fontScale="90000"/>
          </a:bodyPr>
          <a:lstStyle/>
          <a:p>
            <a:r>
              <a:rPr lang="en-US" cap="none" dirty="0" smtClean="0">
                <a:solidFill>
                  <a:schemeClr val="accent1">
                    <a:lumMod val="50000"/>
                  </a:schemeClr>
                </a:solidFill>
              </a:rPr>
              <a:t>And that the robust human skeletons of </a:t>
            </a:r>
            <a:r>
              <a:rPr lang="en-US" cap="none" dirty="0" err="1" smtClean="0">
                <a:solidFill>
                  <a:schemeClr val="accent1">
                    <a:lumMod val="50000"/>
                  </a:schemeClr>
                </a:solidFill>
              </a:rPr>
              <a:t>Sarai</a:t>
            </a:r>
            <a:r>
              <a:rPr lang="en-US" cap="none" dirty="0" smtClean="0">
                <a:solidFill>
                  <a:schemeClr val="accent1">
                    <a:lumMod val="50000"/>
                  </a:schemeClr>
                </a:solidFill>
              </a:rPr>
              <a:t> </a:t>
            </a:r>
            <a:r>
              <a:rPr lang="en-US" cap="none" dirty="0" err="1" smtClean="0">
                <a:solidFill>
                  <a:schemeClr val="accent1">
                    <a:lumMod val="50000"/>
                  </a:schemeClr>
                </a:solidFill>
              </a:rPr>
              <a:t>Nahar</a:t>
            </a:r>
            <a:r>
              <a:rPr lang="en-US" cap="none" dirty="0" smtClean="0">
                <a:solidFill>
                  <a:schemeClr val="accent1">
                    <a:lumMod val="50000"/>
                  </a:schemeClr>
                </a:solidFill>
              </a:rPr>
              <a:t> </a:t>
            </a:r>
            <a:r>
              <a:rPr lang="en-US" cap="none" dirty="0" err="1" smtClean="0">
                <a:solidFill>
                  <a:schemeClr val="accent1">
                    <a:lumMod val="50000"/>
                  </a:schemeClr>
                </a:solidFill>
              </a:rPr>
              <a:t>Rai</a:t>
            </a:r>
            <a:r>
              <a:rPr lang="en-US" cap="none" dirty="0" smtClean="0">
                <a:solidFill>
                  <a:schemeClr val="accent1">
                    <a:lumMod val="50000"/>
                  </a:schemeClr>
                </a:solidFill>
              </a:rPr>
              <a:t> (Mesolithic) actually belonged to a colder period i.e. before 16,000 BP (Kennedy, 2008)</a:t>
            </a:r>
            <a:endParaRPr lang="en-IN" cap="none" dirty="0">
              <a:solidFill>
                <a:schemeClr val="accent1">
                  <a:lumMod val="50000"/>
                </a:schemeClr>
              </a:solidFill>
            </a:endParaRPr>
          </a:p>
        </p:txBody>
      </p:sp>
      <p:sp>
        <p:nvSpPr>
          <p:cNvPr id="6" name="Content Placeholder 5"/>
          <p:cNvSpPr>
            <a:spLocks noGrp="1"/>
          </p:cNvSpPr>
          <p:nvPr>
            <p:ph idx="1"/>
          </p:nvPr>
        </p:nvSpPr>
        <p:spPr>
          <a:xfrm>
            <a:off x="457200" y="2895600"/>
            <a:ext cx="7239000" cy="3560136"/>
          </a:xfrm>
        </p:spPr>
        <p:txBody>
          <a:bodyPr>
            <a:normAutofit lnSpcReduction="10000"/>
          </a:bodyPr>
          <a:lstStyle/>
          <a:p>
            <a:pPr>
              <a:buNone/>
            </a:pPr>
            <a:r>
              <a:rPr lang="en-US" sz="4000" b="1" dirty="0" smtClean="0">
                <a:solidFill>
                  <a:schemeClr val="accent1">
                    <a:lumMod val="50000"/>
                  </a:schemeClr>
                </a:solidFill>
              </a:rPr>
              <a:t>And that Indian Mesolithic (</a:t>
            </a:r>
            <a:r>
              <a:rPr lang="en-US" sz="4000" b="1" dirty="0" err="1" smtClean="0">
                <a:solidFill>
                  <a:schemeClr val="accent1">
                    <a:lumMod val="50000"/>
                  </a:schemeClr>
                </a:solidFill>
              </a:rPr>
              <a:t>Microlithic</a:t>
            </a:r>
            <a:r>
              <a:rPr lang="en-US" sz="4000" b="1" dirty="0" smtClean="0">
                <a:solidFill>
                  <a:schemeClr val="accent1">
                    <a:lumMod val="50000"/>
                  </a:schemeClr>
                </a:solidFill>
              </a:rPr>
              <a:t>) started in 35,000 years back, earlier than anywhere else: </a:t>
            </a:r>
            <a:r>
              <a:rPr lang="en-US" sz="4000" b="1" dirty="0" err="1" smtClean="0">
                <a:solidFill>
                  <a:schemeClr val="accent1">
                    <a:lumMod val="50000"/>
                  </a:schemeClr>
                </a:solidFill>
              </a:rPr>
              <a:t>Petraglia</a:t>
            </a:r>
            <a:r>
              <a:rPr lang="en-US" sz="4000" b="1" dirty="0" smtClean="0">
                <a:solidFill>
                  <a:schemeClr val="accent1">
                    <a:lumMod val="50000"/>
                  </a:schemeClr>
                </a:solidFill>
              </a:rPr>
              <a:t>, 2009a. James and </a:t>
            </a:r>
            <a:r>
              <a:rPr lang="en-US" sz="4000" b="1" dirty="0" err="1" smtClean="0">
                <a:solidFill>
                  <a:schemeClr val="accent1">
                    <a:lumMod val="50000"/>
                  </a:schemeClr>
                </a:solidFill>
              </a:rPr>
              <a:t>Petraglia</a:t>
            </a:r>
            <a:r>
              <a:rPr lang="en-US" sz="4000" b="1" dirty="0" smtClean="0">
                <a:solidFill>
                  <a:schemeClr val="accent1">
                    <a:lumMod val="50000"/>
                  </a:schemeClr>
                </a:solidFill>
              </a:rPr>
              <a:t> 2005</a:t>
            </a:r>
          </a:p>
          <a:p>
            <a:endParaRPr lang="en-IN" dirty="0">
              <a:solidFill>
                <a:srgbClr val="C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200" dirty="0" smtClean="0"/>
              <a:t>The only surviving textbook of physics from 6</a:t>
            </a:r>
            <a:r>
              <a:rPr lang="en-US" sz="3200" baseline="30000" dirty="0" smtClean="0"/>
              <a:t>th</a:t>
            </a:r>
            <a:r>
              <a:rPr lang="en-US" sz="3200" dirty="0" smtClean="0"/>
              <a:t> century BCE</a:t>
            </a:r>
            <a:endParaRPr lang="en-IN" sz="3200" dirty="0"/>
          </a:p>
        </p:txBody>
      </p:sp>
      <p:sp>
        <p:nvSpPr>
          <p:cNvPr id="3" name="Title 2"/>
          <p:cNvSpPr>
            <a:spLocks noGrp="1"/>
          </p:cNvSpPr>
          <p:nvPr>
            <p:ph type="title"/>
          </p:nvPr>
        </p:nvSpPr>
        <p:spPr/>
        <p:txBody>
          <a:bodyPr/>
          <a:lstStyle/>
          <a:p>
            <a:r>
              <a:rPr lang="en-US" dirty="0" err="1" smtClean="0"/>
              <a:t>Kanada’s</a:t>
            </a:r>
            <a:r>
              <a:rPr lang="en-US" dirty="0" smtClean="0"/>
              <a:t> </a:t>
            </a:r>
            <a:br>
              <a:rPr lang="en-US" dirty="0" smtClean="0"/>
            </a:br>
            <a:r>
              <a:rPr lang="en-US" dirty="0" err="1" smtClean="0"/>
              <a:t>Vaishesika</a:t>
            </a:r>
            <a:r>
              <a:rPr lang="en-US" dirty="0" smtClean="0"/>
              <a:t> Sutra</a:t>
            </a:r>
            <a:endParaRPr lang="en-IN"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2590800"/>
          </a:xfrm>
        </p:spPr>
        <p:txBody>
          <a:bodyPr>
            <a:normAutofit/>
          </a:bodyPr>
          <a:lstStyle/>
          <a:p>
            <a:r>
              <a:rPr lang="en-US" sz="3200" cap="none" dirty="0" smtClean="0">
                <a:solidFill>
                  <a:srgbClr val="002060"/>
                </a:solidFill>
              </a:rPr>
              <a:t>And </a:t>
            </a:r>
            <a:r>
              <a:rPr lang="en-US" sz="3200" cap="none" dirty="0" err="1" smtClean="0">
                <a:solidFill>
                  <a:srgbClr val="002060"/>
                </a:solidFill>
              </a:rPr>
              <a:t>Petraglia’s</a:t>
            </a:r>
            <a:r>
              <a:rPr lang="en-US" sz="3200" cap="none" dirty="0" smtClean="0">
                <a:solidFill>
                  <a:srgbClr val="002060"/>
                </a:solidFill>
              </a:rPr>
              <a:t> findings from </a:t>
            </a:r>
            <a:r>
              <a:rPr lang="en-US" sz="3200" cap="none" dirty="0" err="1" smtClean="0">
                <a:solidFill>
                  <a:srgbClr val="002060"/>
                </a:solidFill>
              </a:rPr>
              <a:t>Jwalapuram</a:t>
            </a:r>
            <a:r>
              <a:rPr lang="en-US" sz="3200" cap="none" dirty="0" smtClean="0">
                <a:solidFill>
                  <a:srgbClr val="002060"/>
                </a:solidFill>
              </a:rPr>
              <a:t> in Kurnool Dist, Andhra Pradesh--that there has been a cultural continuity in India over last 100,000 years or more: </a:t>
            </a:r>
            <a:r>
              <a:rPr lang="en-US" sz="3200" cap="none" dirty="0" err="1" smtClean="0">
                <a:solidFill>
                  <a:srgbClr val="002060"/>
                </a:solidFill>
              </a:rPr>
              <a:t>Petraglia</a:t>
            </a:r>
            <a:r>
              <a:rPr lang="en-US" sz="3200" cap="none" dirty="0" smtClean="0">
                <a:solidFill>
                  <a:srgbClr val="002060"/>
                </a:solidFill>
              </a:rPr>
              <a:t>, 2007, 2009b.</a:t>
            </a:r>
            <a:endParaRPr lang="en-IN" sz="3200" cap="none" dirty="0">
              <a:solidFill>
                <a:srgbClr val="002060"/>
              </a:solidFill>
            </a:endParaRPr>
          </a:p>
        </p:txBody>
      </p:sp>
      <p:sp>
        <p:nvSpPr>
          <p:cNvPr id="3" name="Content Placeholder 2"/>
          <p:cNvSpPr>
            <a:spLocks noGrp="1"/>
          </p:cNvSpPr>
          <p:nvPr>
            <p:ph idx="1"/>
          </p:nvPr>
        </p:nvSpPr>
        <p:spPr>
          <a:xfrm>
            <a:off x="457200" y="2667000"/>
            <a:ext cx="7239000" cy="3788736"/>
          </a:xfrm>
        </p:spPr>
        <p:txBody>
          <a:bodyPr/>
          <a:lstStyle/>
          <a:p>
            <a:pPr>
              <a:buNone/>
            </a:pPr>
            <a:r>
              <a:rPr lang="en-US" sz="4400" dirty="0" smtClean="0">
                <a:solidFill>
                  <a:srgbClr val="C00000"/>
                </a:solidFill>
                <a:latin typeface="Accent SF" pitchFamily="2" charset="0"/>
              </a:rPr>
              <a:t>These show that the time to rewrite history has arrived.</a:t>
            </a:r>
          </a:p>
          <a:p>
            <a:pPr>
              <a:buNone/>
            </a:pPr>
            <a:r>
              <a:rPr lang="en-US" sz="6600" dirty="0" smtClean="0">
                <a:solidFill>
                  <a:srgbClr val="C00000"/>
                </a:solidFill>
                <a:latin typeface="Accent SF" pitchFamily="2" charset="0"/>
              </a:rPr>
              <a:t>Thank You</a:t>
            </a:r>
            <a:endParaRPr lang="en-IN" sz="6600" dirty="0">
              <a:solidFill>
                <a:srgbClr val="C00000"/>
              </a:solidFill>
              <a:latin typeface="Accent SF"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KANADA’S </a:t>
            </a:r>
            <a:r>
              <a:rPr lang="en-US" i="1" dirty="0" smtClean="0"/>
              <a:t>VAISHESHIKA SUTRA</a:t>
            </a:r>
            <a:endParaRPr lang="en-IN" dirty="0"/>
          </a:p>
        </p:txBody>
      </p:sp>
      <p:sp>
        <p:nvSpPr>
          <p:cNvPr id="3" name="Content Placeholder 2"/>
          <p:cNvSpPr>
            <a:spLocks noGrp="1"/>
          </p:cNvSpPr>
          <p:nvPr>
            <p:ph idx="1"/>
          </p:nvPr>
        </p:nvSpPr>
        <p:spPr/>
        <p:txBody>
          <a:bodyPr>
            <a:normAutofit lnSpcReduction="10000"/>
          </a:bodyPr>
          <a:lstStyle/>
          <a:p>
            <a:pPr>
              <a:buNone/>
            </a:pPr>
            <a:r>
              <a:rPr lang="en-US" dirty="0" smtClean="0"/>
              <a:t>PERIOD: SIXTH CENTURY BC</a:t>
            </a:r>
          </a:p>
          <a:p>
            <a:pPr>
              <a:buNone/>
            </a:pPr>
            <a:r>
              <a:rPr lang="en-US" dirty="0" smtClean="0"/>
              <a:t>A COMPREHENSIVE TEXTBOOK OF PHYSICS</a:t>
            </a:r>
          </a:p>
          <a:p>
            <a:pPr>
              <a:buNone/>
            </a:pPr>
            <a:r>
              <a:rPr lang="en-US" dirty="0" smtClean="0"/>
              <a:t>DISCUSESSES:</a:t>
            </a:r>
          </a:p>
          <a:p>
            <a:pPr lvl="1">
              <a:buNone/>
            </a:pPr>
            <a:r>
              <a:rPr lang="en-US" dirty="0" smtClean="0">
                <a:solidFill>
                  <a:schemeClr val="accent6">
                    <a:lumMod val="50000"/>
                  </a:schemeClr>
                </a:solidFill>
              </a:rPr>
              <a:t>MECHANICS</a:t>
            </a:r>
          </a:p>
          <a:p>
            <a:pPr lvl="1">
              <a:buNone/>
            </a:pPr>
            <a:r>
              <a:rPr lang="en-US" dirty="0" smtClean="0">
                <a:solidFill>
                  <a:schemeClr val="accent6">
                    <a:lumMod val="50000"/>
                  </a:schemeClr>
                </a:solidFill>
              </a:rPr>
              <a:t>HYDRAULICS</a:t>
            </a:r>
          </a:p>
          <a:p>
            <a:pPr lvl="1">
              <a:buNone/>
            </a:pPr>
            <a:r>
              <a:rPr lang="en-US" dirty="0" smtClean="0">
                <a:solidFill>
                  <a:schemeClr val="accent6">
                    <a:lumMod val="50000"/>
                  </a:schemeClr>
                </a:solidFill>
              </a:rPr>
              <a:t>ELECTRICITY</a:t>
            </a:r>
          </a:p>
          <a:p>
            <a:pPr lvl="1">
              <a:buNone/>
            </a:pPr>
            <a:r>
              <a:rPr lang="en-US" dirty="0" smtClean="0">
                <a:solidFill>
                  <a:schemeClr val="accent6">
                    <a:lumMod val="50000"/>
                  </a:schemeClr>
                </a:solidFill>
              </a:rPr>
              <a:t>HEAT</a:t>
            </a:r>
          </a:p>
          <a:p>
            <a:pPr lvl="1">
              <a:buNone/>
            </a:pPr>
            <a:r>
              <a:rPr lang="en-US" dirty="0" smtClean="0">
                <a:solidFill>
                  <a:schemeClr val="accent6">
                    <a:lumMod val="50000"/>
                  </a:schemeClr>
                </a:solidFill>
              </a:rPr>
              <a:t>LIGHT</a:t>
            </a:r>
          </a:p>
          <a:p>
            <a:pPr lvl="1">
              <a:buNone/>
            </a:pPr>
            <a:r>
              <a:rPr lang="en-US" dirty="0" smtClean="0">
                <a:solidFill>
                  <a:schemeClr val="accent6">
                    <a:lumMod val="50000"/>
                  </a:schemeClr>
                </a:solidFill>
              </a:rPr>
              <a:t>MENTIONS MAGNET</a:t>
            </a:r>
          </a:p>
          <a:p>
            <a:pPr lvl="1">
              <a:buNone/>
            </a:pPr>
            <a:r>
              <a:rPr lang="en-US" dirty="0" smtClean="0">
                <a:solidFill>
                  <a:schemeClr val="accent6">
                    <a:lumMod val="50000"/>
                  </a:schemeClr>
                </a:solidFill>
              </a:rPr>
              <a:t>QUANTUM, ATOM AMD SPACE</a:t>
            </a:r>
          </a:p>
          <a:p>
            <a:pPr lvl="1">
              <a:buNone/>
            </a:pPr>
            <a:r>
              <a:rPr lang="en-US" dirty="0" smtClean="0">
                <a:solidFill>
                  <a:schemeClr val="accent6">
                    <a:lumMod val="50000"/>
                  </a:schemeClr>
                </a:solidFill>
              </a:rPr>
              <a:t>PHYSICAL CHEMISTRY</a:t>
            </a:r>
          </a:p>
          <a:p>
            <a:pPr lvl="1">
              <a:buNone/>
            </a:pPr>
            <a:endParaRPr lang="en-US" dirty="0" smtClean="0"/>
          </a:p>
          <a:p>
            <a:pPr lvl="1">
              <a:buNone/>
            </a:pPr>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Anti-matter</a:t>
            </a:r>
            <a:endParaRPr lang="en-IN" dirty="0"/>
          </a:p>
        </p:txBody>
      </p:sp>
      <p:sp>
        <p:nvSpPr>
          <p:cNvPr id="3" name="Content Placeholder 2"/>
          <p:cNvSpPr>
            <a:spLocks noGrp="1"/>
          </p:cNvSpPr>
          <p:nvPr>
            <p:ph idx="1"/>
          </p:nvPr>
        </p:nvSpPr>
        <p:spPr/>
        <p:txBody>
          <a:bodyPr/>
          <a:lstStyle/>
          <a:p>
            <a:pPr>
              <a:buNone/>
            </a:pPr>
            <a:r>
              <a:rPr lang="en-US" dirty="0" smtClean="0"/>
              <a:t>Mentioned by </a:t>
            </a:r>
            <a:r>
              <a:rPr lang="en-US" dirty="0" err="1" smtClean="0"/>
              <a:t>Kanada</a:t>
            </a:r>
            <a:r>
              <a:rPr lang="en-US" dirty="0" smtClean="0"/>
              <a:t> as “</a:t>
            </a:r>
            <a:r>
              <a:rPr lang="en-US" i="1" dirty="0" err="1" smtClean="0"/>
              <a:t>abhava-padartha</a:t>
            </a:r>
            <a:r>
              <a:rPr lang="en-US" i="1" dirty="0" smtClean="0"/>
              <a:t>”</a:t>
            </a:r>
            <a:endParaRPr lang="en-US" dirty="0" smtClean="0"/>
          </a:p>
          <a:p>
            <a:pPr>
              <a:buNone/>
            </a:pPr>
            <a:endParaRPr lang="en-US" dirty="0" smtClean="0"/>
          </a:p>
          <a:p>
            <a:pPr>
              <a:buNone/>
            </a:pPr>
            <a:r>
              <a:rPr lang="en-US" dirty="0" smtClean="0"/>
              <a:t>Today </a:t>
            </a:r>
            <a:r>
              <a:rPr lang="en-US" dirty="0" smtClean="0"/>
              <a:t>we can say that </a:t>
            </a:r>
            <a:r>
              <a:rPr lang="en-US" i="1" dirty="0" err="1" smtClean="0"/>
              <a:t>abhava-padartha</a:t>
            </a:r>
            <a:r>
              <a:rPr lang="en-US" dirty="0" smtClean="0"/>
              <a:t> of </a:t>
            </a:r>
            <a:r>
              <a:rPr lang="en-US" dirty="0" err="1" smtClean="0"/>
              <a:t>Kanada</a:t>
            </a:r>
            <a:r>
              <a:rPr lang="en-US" dirty="0" smtClean="0"/>
              <a:t> is nothing but anti-matter.</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Anti-Matter</a:t>
            </a:r>
            <a:endParaRPr lang="en-IN" dirty="0"/>
          </a:p>
        </p:txBody>
      </p:sp>
      <p:sp>
        <p:nvSpPr>
          <p:cNvPr id="3" name="Content Placeholder 2"/>
          <p:cNvSpPr>
            <a:spLocks noGrp="1"/>
          </p:cNvSpPr>
          <p:nvPr>
            <p:ph idx="1"/>
          </p:nvPr>
        </p:nvSpPr>
        <p:spPr/>
        <p:txBody>
          <a:bodyPr/>
          <a:lstStyle/>
          <a:p>
            <a:pPr>
              <a:buNone/>
            </a:pPr>
            <a:r>
              <a:rPr lang="en-US" dirty="0" smtClean="0"/>
              <a:t>“</a:t>
            </a:r>
            <a:r>
              <a:rPr lang="en-US" i="1" dirty="0" err="1" smtClean="0"/>
              <a:t>Tadabhave</a:t>
            </a:r>
            <a:r>
              <a:rPr lang="en-US" i="1" dirty="0" smtClean="0"/>
              <a:t> </a:t>
            </a:r>
            <a:r>
              <a:rPr lang="en-US" i="1" dirty="0" err="1" smtClean="0"/>
              <a:t>samyogabhvopradurbhavashcha</a:t>
            </a:r>
            <a:r>
              <a:rPr lang="en-US" i="1" dirty="0" smtClean="0"/>
              <a:t> </a:t>
            </a:r>
            <a:r>
              <a:rPr lang="en-US" i="1" dirty="0" err="1" smtClean="0"/>
              <a:t>mokshah</a:t>
            </a:r>
            <a:r>
              <a:rPr lang="en-US" i="1" dirty="0" smtClean="0"/>
              <a:t>.”</a:t>
            </a:r>
          </a:p>
          <a:p>
            <a:pPr>
              <a:buNone/>
            </a:pPr>
            <a:r>
              <a:rPr lang="en-US" dirty="0" smtClean="0"/>
              <a:t>Tad </a:t>
            </a:r>
            <a:r>
              <a:rPr lang="en-US" dirty="0" err="1" smtClean="0"/>
              <a:t>abhave</a:t>
            </a:r>
            <a:r>
              <a:rPr lang="en-US" dirty="0" smtClean="0"/>
              <a:t> </a:t>
            </a:r>
            <a:r>
              <a:rPr lang="en-US" dirty="0" err="1" smtClean="0"/>
              <a:t>samyoga</a:t>
            </a:r>
            <a:r>
              <a:rPr lang="en-US" dirty="0" smtClean="0"/>
              <a:t> </a:t>
            </a:r>
            <a:r>
              <a:rPr lang="en-US" dirty="0" err="1" smtClean="0"/>
              <a:t>bhavo</a:t>
            </a:r>
            <a:r>
              <a:rPr lang="en-US" dirty="0" smtClean="0"/>
              <a:t> </a:t>
            </a:r>
            <a:r>
              <a:rPr lang="en-US" dirty="0" err="1" smtClean="0"/>
              <a:t>pradurbhavah</a:t>
            </a:r>
            <a:r>
              <a:rPr lang="en-US" dirty="0" smtClean="0"/>
              <a:t> cha </a:t>
            </a:r>
            <a:r>
              <a:rPr lang="en-US" dirty="0" err="1" smtClean="0"/>
              <a:t>mokshah</a:t>
            </a:r>
            <a:r>
              <a:rPr lang="en-US" dirty="0" smtClean="0"/>
              <a:t>.</a:t>
            </a:r>
          </a:p>
          <a:p>
            <a:pPr>
              <a:buNone/>
            </a:pPr>
            <a:r>
              <a:rPr lang="en-US" dirty="0" smtClean="0"/>
              <a:t>The union of </a:t>
            </a:r>
            <a:r>
              <a:rPr lang="en-US" dirty="0" err="1" smtClean="0"/>
              <a:t>bhava</a:t>
            </a:r>
            <a:r>
              <a:rPr lang="en-US" dirty="0" smtClean="0"/>
              <a:t> matter and </a:t>
            </a:r>
            <a:r>
              <a:rPr lang="en-US" dirty="0" err="1" smtClean="0"/>
              <a:t>abhava</a:t>
            </a:r>
            <a:r>
              <a:rPr lang="en-US" dirty="0" smtClean="0"/>
              <a:t> matter leads to annihilation of (both).</a:t>
            </a:r>
          </a:p>
          <a:p>
            <a:pPr>
              <a:buNone/>
            </a:pPr>
            <a:endParaRPr lang="en-US" dirty="0" smtClean="0"/>
          </a:p>
          <a:p>
            <a:pPr>
              <a:buNone/>
            </a:pPr>
            <a:r>
              <a:rPr lang="en-US" i="1" dirty="0" smtClean="0"/>
              <a:t>Vaisheshika </a:t>
            </a:r>
            <a:r>
              <a:rPr lang="en-US" i="1" dirty="0" err="1" smtClean="0"/>
              <a:t>darshanam</a:t>
            </a:r>
            <a:r>
              <a:rPr lang="en-US" i="1" dirty="0" smtClean="0"/>
              <a:t>, </a:t>
            </a:r>
            <a:r>
              <a:rPr lang="en-US" dirty="0" smtClean="0"/>
              <a:t>5.2.18</a:t>
            </a:r>
          </a:p>
          <a:p>
            <a:pPr>
              <a:buNone/>
            </a:pPr>
            <a:endParaRPr lang="en-IN" i="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7200" y="2129155"/>
            <a:ext cx="4040188" cy="45719"/>
          </a:xfrm>
        </p:spPr>
        <p:txBody>
          <a:bodyPr>
            <a:normAutofit fontScale="25000" lnSpcReduction="20000"/>
          </a:bodyPr>
          <a:lstStyle/>
          <a:p>
            <a:endParaRPr lang="en-IN" dirty="0">
              <a:solidFill>
                <a:srgbClr val="FFC000"/>
              </a:solidFill>
            </a:endParaRPr>
          </a:p>
        </p:txBody>
      </p:sp>
      <p:sp>
        <p:nvSpPr>
          <p:cNvPr id="7" name="Text Placeholder 6"/>
          <p:cNvSpPr>
            <a:spLocks noGrp="1"/>
          </p:cNvSpPr>
          <p:nvPr>
            <p:ph type="body" sz="half" idx="3"/>
          </p:nvPr>
        </p:nvSpPr>
        <p:spPr>
          <a:xfrm flipV="1">
            <a:off x="4645025" y="2204863"/>
            <a:ext cx="4041775" cy="45719"/>
          </a:xfrm>
        </p:spPr>
        <p:txBody>
          <a:bodyPr>
            <a:normAutofit fontScale="25000" lnSpcReduction="20000"/>
          </a:bodyPr>
          <a:lstStyle/>
          <a:p>
            <a:endParaRPr lang="en-IN" dirty="0">
              <a:solidFill>
                <a:srgbClr val="FFC000"/>
              </a:solidFill>
            </a:endParaRPr>
          </a:p>
        </p:txBody>
      </p:sp>
      <p:pic>
        <p:nvPicPr>
          <p:cNvPr id="9" name="Content Placeholder 8" descr="zero book.gif"/>
          <p:cNvPicPr>
            <a:picLocks noGrp="1" noChangeAspect="1"/>
          </p:cNvPicPr>
          <p:nvPr>
            <p:ph sz="quarter" idx="2"/>
          </p:nvPr>
        </p:nvPicPr>
        <p:blipFill>
          <a:blip r:embed="rId2" cstate="print"/>
          <a:stretch>
            <a:fillRect/>
          </a:stretch>
        </p:blipFill>
        <p:spPr>
          <a:xfrm>
            <a:off x="1048501" y="2471738"/>
            <a:ext cx="2548022" cy="3817937"/>
          </a:xfrm>
        </p:spPr>
      </p:pic>
      <p:pic>
        <p:nvPicPr>
          <p:cNvPr id="10" name="Content Placeholder 9" descr="india`s_contribtions_to_the_west9794_medium.jpg"/>
          <p:cNvPicPr>
            <a:picLocks noGrp="1" noChangeAspect="1"/>
          </p:cNvPicPr>
          <p:nvPr>
            <p:ph sz="quarter" idx="4"/>
          </p:nvPr>
        </p:nvPicPr>
        <p:blipFill>
          <a:blip r:embed="rId3" cstate="print"/>
          <a:stretch>
            <a:fillRect/>
          </a:stretch>
        </p:blipFill>
        <p:spPr>
          <a:xfrm>
            <a:off x="5652120" y="2708920"/>
            <a:ext cx="2314575" cy="3459004"/>
          </a:xfrm>
        </p:spPr>
      </p:pic>
      <p:sp>
        <p:nvSpPr>
          <p:cNvPr id="4" name="Title 3"/>
          <p:cNvSpPr>
            <a:spLocks noGrp="1"/>
          </p:cNvSpPr>
          <p:nvPr>
            <p:ph type="title"/>
          </p:nvPr>
        </p:nvSpPr>
        <p:spPr>
          <a:xfrm>
            <a:off x="457200" y="274638"/>
            <a:ext cx="8229600" cy="2146250"/>
          </a:xfrm>
        </p:spPr>
        <p:txBody>
          <a:bodyPr>
            <a:normAutofit fontScale="90000"/>
          </a:bodyPr>
          <a:lstStyle/>
          <a:p>
            <a:pPr algn="l"/>
            <a:r>
              <a:rPr lang="en-US" sz="3600" i="1" dirty="0" smtClean="0"/>
              <a:t>1. India’s Contributions to the West</a:t>
            </a:r>
            <a:r>
              <a:rPr lang="en-US" sz="3600" dirty="0" smtClean="0"/>
              <a:t> (2004) </a:t>
            </a:r>
            <a:br>
              <a:rPr lang="en-US" sz="3600" dirty="0" smtClean="0"/>
            </a:br>
            <a:r>
              <a:rPr lang="en-US" sz="3600" dirty="0" smtClean="0"/>
              <a:t>2. </a:t>
            </a:r>
            <a:r>
              <a:rPr lang="en-US" sz="3600" i="1" dirty="0" smtClean="0"/>
              <a:t>Zero is not the Only Story: Ancient Indian Contributions to Modern Science</a:t>
            </a:r>
            <a:r>
              <a:rPr lang="en-US" sz="3200" i="1" dirty="0" smtClean="0"/>
              <a:t>s </a:t>
            </a:r>
            <a:r>
              <a:rPr lang="en-US" sz="3200" dirty="0" smtClean="0"/>
              <a:t>(2007)</a:t>
            </a:r>
            <a:endParaRPr lang="en-IN" sz="3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dirty="0" err="1" smtClean="0"/>
              <a:t>Kanada</a:t>
            </a:r>
            <a:r>
              <a:rPr lang="en-US" dirty="0" smtClean="0"/>
              <a:t> mentions magnet too</a:t>
            </a:r>
            <a:endParaRPr lang="en-IN" dirty="0"/>
          </a:p>
        </p:txBody>
      </p:sp>
      <p:sp>
        <p:nvSpPr>
          <p:cNvPr id="3" name="Content Placeholder 2"/>
          <p:cNvSpPr>
            <a:spLocks noGrp="1"/>
          </p:cNvSpPr>
          <p:nvPr>
            <p:ph idx="1"/>
          </p:nvPr>
        </p:nvSpPr>
        <p:spPr>
          <a:xfrm>
            <a:off x="457200" y="1556792"/>
            <a:ext cx="8229600" cy="4569371"/>
          </a:xfrm>
        </p:spPr>
        <p:txBody>
          <a:bodyPr>
            <a:normAutofit lnSpcReduction="10000"/>
          </a:bodyPr>
          <a:lstStyle/>
          <a:p>
            <a:pPr>
              <a:buNone/>
            </a:pPr>
            <a:r>
              <a:rPr lang="en-US" dirty="0" smtClean="0"/>
              <a:t>“</a:t>
            </a:r>
            <a:r>
              <a:rPr lang="en-US" i="1" dirty="0" smtClean="0"/>
              <a:t>Mani-</a:t>
            </a:r>
            <a:r>
              <a:rPr lang="en-US" i="1" dirty="0" err="1" smtClean="0"/>
              <a:t>gamanam</a:t>
            </a:r>
            <a:r>
              <a:rPr lang="en-US" i="1" dirty="0" smtClean="0"/>
              <a:t> </a:t>
            </a:r>
            <a:r>
              <a:rPr lang="en-US" i="1" dirty="0" err="1" smtClean="0"/>
              <a:t>suchi-abhisarpanam-adrishta-karanam</a:t>
            </a:r>
            <a:r>
              <a:rPr lang="en-US" dirty="0" smtClean="0"/>
              <a:t>”. </a:t>
            </a:r>
            <a:endParaRPr lang="en-US" dirty="0" smtClean="0"/>
          </a:p>
          <a:p>
            <a:pPr>
              <a:buNone/>
            </a:pPr>
            <a:endParaRPr lang="en-US" dirty="0" smtClean="0"/>
          </a:p>
          <a:p>
            <a:pPr>
              <a:buNone/>
            </a:pPr>
            <a:r>
              <a:rPr lang="en-US" dirty="0" smtClean="0"/>
              <a:t>(</a:t>
            </a:r>
            <a:r>
              <a:rPr lang="en-US" dirty="0" smtClean="0"/>
              <a:t>When the magnet moves, the </a:t>
            </a:r>
            <a:r>
              <a:rPr lang="en-US" i="1" dirty="0" err="1" smtClean="0"/>
              <a:t>suchi</a:t>
            </a:r>
            <a:r>
              <a:rPr lang="en-US" dirty="0" smtClean="0"/>
              <a:t> </a:t>
            </a:r>
            <a:r>
              <a:rPr lang="en-US" dirty="0" smtClean="0"/>
              <a:t>also moves; this is due to invisible cause</a:t>
            </a:r>
            <a:r>
              <a:rPr lang="en-US" dirty="0" smtClean="0"/>
              <a:t>.) </a:t>
            </a:r>
          </a:p>
          <a:p>
            <a:pPr>
              <a:buNone/>
            </a:pPr>
            <a:endParaRPr lang="en-US" i="1" dirty="0" smtClean="0"/>
          </a:p>
          <a:p>
            <a:pPr>
              <a:buNone/>
            </a:pPr>
            <a:r>
              <a:rPr lang="en-US" i="1" dirty="0" smtClean="0"/>
              <a:t>Vaisheshika </a:t>
            </a:r>
            <a:r>
              <a:rPr lang="en-US" i="1" dirty="0" smtClean="0"/>
              <a:t>Sutra</a:t>
            </a:r>
            <a:r>
              <a:rPr lang="en-US" dirty="0" smtClean="0"/>
              <a:t>, </a:t>
            </a:r>
            <a:r>
              <a:rPr lang="en-US" dirty="0" smtClean="0"/>
              <a:t>5.1.15</a:t>
            </a:r>
          </a:p>
          <a:p>
            <a:pPr>
              <a:buNone/>
            </a:pPr>
            <a:endParaRPr lang="en-US" dirty="0" smtClean="0"/>
          </a:p>
          <a:p>
            <a:pPr>
              <a:buNone/>
            </a:pPr>
            <a:r>
              <a:rPr lang="en-US" dirty="0" smtClean="0"/>
              <a:t>Linguistic analysis shows: </a:t>
            </a:r>
            <a:r>
              <a:rPr lang="en-US" dirty="0" err="1" smtClean="0"/>
              <a:t>suchaka</a:t>
            </a:r>
            <a:r>
              <a:rPr lang="en-US" dirty="0" smtClean="0"/>
              <a:t> = indicator derived from “</a:t>
            </a:r>
            <a:r>
              <a:rPr lang="en-US" dirty="0" err="1" smtClean="0"/>
              <a:t>suchi</a:t>
            </a:r>
            <a:r>
              <a:rPr lang="en-US" dirty="0" smtClean="0"/>
              <a:t>” (needle) why?</a:t>
            </a:r>
            <a:endParaRPr lang="en-I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compass mentioned in 9</a:t>
            </a:r>
            <a:r>
              <a:rPr lang="en-US" baseline="30000" dirty="0" smtClean="0"/>
              <a:t>th</a:t>
            </a:r>
            <a:r>
              <a:rPr lang="en-US" dirty="0" smtClean="0"/>
              <a:t> century</a:t>
            </a:r>
            <a:endParaRPr lang="en-IN" dirty="0"/>
          </a:p>
        </p:txBody>
      </p:sp>
      <p:sp>
        <p:nvSpPr>
          <p:cNvPr id="3" name="Content Placeholder 2"/>
          <p:cNvSpPr>
            <a:spLocks noGrp="1"/>
          </p:cNvSpPr>
          <p:nvPr>
            <p:ph sz="quarter" idx="1"/>
          </p:nvPr>
        </p:nvSpPr>
        <p:spPr/>
        <p:txBody>
          <a:bodyPr>
            <a:normAutofit lnSpcReduction="10000"/>
          </a:bodyPr>
          <a:lstStyle/>
          <a:p>
            <a:pPr>
              <a:buNone/>
            </a:pPr>
            <a:r>
              <a:rPr lang="en-US" dirty="0" err="1" smtClean="0"/>
              <a:t>Adi</a:t>
            </a:r>
            <a:r>
              <a:rPr lang="en-US" dirty="0" smtClean="0"/>
              <a:t> </a:t>
            </a:r>
            <a:r>
              <a:rPr lang="en-US" dirty="0" err="1" smtClean="0"/>
              <a:t>Shankaracharya</a:t>
            </a:r>
            <a:r>
              <a:rPr lang="en-US" dirty="0" smtClean="0"/>
              <a:t> (9</a:t>
            </a:r>
            <a:r>
              <a:rPr lang="en-US" baseline="30000" dirty="0" smtClean="0"/>
              <a:t>th</a:t>
            </a:r>
            <a:r>
              <a:rPr lang="en-US" dirty="0" smtClean="0"/>
              <a:t> century AD)  </a:t>
            </a:r>
            <a:r>
              <a:rPr lang="en-US" dirty="0" smtClean="0"/>
              <a:t>too mentioned magnet and compass </a:t>
            </a:r>
            <a:r>
              <a:rPr lang="en-US" i="1" dirty="0" smtClean="0"/>
              <a:t>“</a:t>
            </a:r>
            <a:r>
              <a:rPr lang="en-US" i="1" dirty="0" err="1" smtClean="0"/>
              <a:t>bhraamakasya</a:t>
            </a:r>
            <a:r>
              <a:rPr lang="en-US" i="1" dirty="0" smtClean="0"/>
              <a:t> </a:t>
            </a:r>
            <a:r>
              <a:rPr lang="en-US" i="1" dirty="0" err="1" smtClean="0"/>
              <a:t>lauha</a:t>
            </a:r>
            <a:r>
              <a:rPr lang="en-US" i="1" dirty="0" smtClean="0"/>
              <a:t> </a:t>
            </a:r>
            <a:r>
              <a:rPr lang="en-US" i="1" dirty="0" err="1" smtClean="0"/>
              <a:t>bhramanena</a:t>
            </a:r>
            <a:r>
              <a:rPr lang="en-US" i="1" dirty="0" smtClean="0"/>
              <a:t>”.</a:t>
            </a:r>
          </a:p>
          <a:p>
            <a:pPr>
              <a:buNone/>
            </a:pPr>
            <a:endParaRPr lang="en-US" dirty="0" smtClean="0"/>
          </a:p>
          <a:p>
            <a:pPr>
              <a:buNone/>
            </a:pPr>
            <a:r>
              <a:rPr lang="en-US" dirty="0" smtClean="0"/>
              <a:t>(Sri </a:t>
            </a:r>
            <a:r>
              <a:rPr lang="en-US" dirty="0" err="1" smtClean="0"/>
              <a:t>Madbhagavad</a:t>
            </a:r>
            <a:r>
              <a:rPr lang="en-US" dirty="0" smtClean="0"/>
              <a:t>-</a:t>
            </a:r>
            <a:r>
              <a:rPr lang="en-US" dirty="0" err="1" smtClean="0"/>
              <a:t>Gita</a:t>
            </a:r>
            <a:r>
              <a:rPr lang="en-US" dirty="0" smtClean="0"/>
              <a:t>, 18.66 commentary 66.12)</a:t>
            </a:r>
          </a:p>
          <a:p>
            <a:pPr>
              <a:buNone/>
            </a:pPr>
            <a:endParaRPr lang="en-US" dirty="0" smtClean="0"/>
          </a:p>
          <a:p>
            <a:pPr>
              <a:buNone/>
            </a:pPr>
            <a:r>
              <a:rPr lang="en-US" dirty="0" smtClean="0"/>
              <a:t>He uses the word </a:t>
            </a:r>
            <a:r>
              <a:rPr lang="en-US" i="1" dirty="0" err="1" smtClean="0"/>
              <a:t>bhraamaka</a:t>
            </a:r>
            <a:r>
              <a:rPr lang="en-US" i="1" dirty="0" smtClean="0"/>
              <a:t>.</a:t>
            </a:r>
            <a:endParaRPr lang="en-US" dirty="0" smtClean="0"/>
          </a:p>
          <a:p>
            <a:pPr>
              <a:buNone/>
            </a:pPr>
            <a:endParaRPr lang="en-US" dirty="0" smtClean="0"/>
          </a:p>
          <a:p>
            <a:pPr>
              <a:buNone/>
            </a:pPr>
            <a:r>
              <a:rPr lang="en-US" dirty="0" err="1" smtClean="0"/>
              <a:t>Bhraamaka</a:t>
            </a:r>
            <a:r>
              <a:rPr lang="en-US" dirty="0" smtClean="0"/>
              <a:t> literally means “one which aids in </a:t>
            </a:r>
            <a:r>
              <a:rPr lang="en-US" dirty="0" err="1" smtClean="0"/>
              <a:t>bhramana</a:t>
            </a:r>
            <a:r>
              <a:rPr lang="en-US" dirty="0" smtClean="0"/>
              <a:t>”.</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will today examine some sutras discussing mechanics</a:t>
            </a:r>
            <a:endParaRPr lang="en-IN" dirty="0"/>
          </a:p>
        </p:txBody>
      </p:sp>
      <p:sp>
        <p:nvSpPr>
          <p:cNvPr id="3" name="Content Placeholder 2"/>
          <p:cNvSpPr>
            <a:spLocks noGrp="1"/>
          </p:cNvSpPr>
          <p:nvPr>
            <p:ph idx="1"/>
          </p:nvPr>
        </p:nvSpPr>
        <p:spPr/>
        <p:txBody>
          <a:bodyPr>
            <a:normAutofit lnSpcReduction="10000"/>
          </a:bodyPr>
          <a:lstStyle/>
          <a:p>
            <a:r>
              <a:rPr lang="en-US" dirty="0" smtClean="0"/>
              <a:t>One substance changes into other substance, and its properties change into other properties.  (</a:t>
            </a:r>
            <a:r>
              <a:rPr lang="en-US" i="1" dirty="0" smtClean="0"/>
              <a:t>Vaisheshika sutra, 1.1.10)</a:t>
            </a:r>
          </a:p>
          <a:p>
            <a:pPr>
              <a:buNone/>
            </a:pPr>
            <a:endParaRPr lang="en-US" i="1" dirty="0" smtClean="0"/>
          </a:p>
          <a:p>
            <a:r>
              <a:rPr lang="en-US" dirty="0" smtClean="0"/>
              <a:t>This is Law of Conservation of </a:t>
            </a:r>
            <a:r>
              <a:rPr lang="en-US" dirty="0" smtClean="0"/>
              <a:t>matter and energy</a:t>
            </a:r>
            <a:r>
              <a:rPr lang="en-US" dirty="0" smtClean="0"/>
              <a:t>. (First Law of Thermodynamics)</a:t>
            </a:r>
          </a:p>
          <a:p>
            <a:endParaRPr lang="en-US" dirty="0" smtClean="0"/>
          </a:p>
          <a:p>
            <a:r>
              <a:rPr lang="en-US" dirty="0" smtClean="0"/>
              <a:t>The First Law of Thermodynamics is stated at many places in ancient literature. One is </a:t>
            </a:r>
            <a:r>
              <a:rPr lang="en-US" i="1" dirty="0" err="1" smtClean="0"/>
              <a:t>Bhagvad-Gita</a:t>
            </a:r>
            <a:r>
              <a:rPr lang="en-US" dirty="0" smtClean="0"/>
              <a:t> 2.16, other is </a:t>
            </a:r>
            <a:r>
              <a:rPr lang="en-US" i="1" dirty="0" err="1" smtClean="0"/>
              <a:t>Chhandogya</a:t>
            </a:r>
            <a:r>
              <a:rPr lang="en-US" i="1" dirty="0" smtClean="0"/>
              <a:t> Upanishad 6.2.2. </a:t>
            </a:r>
            <a:r>
              <a:rPr lang="en-US" i="1" dirty="0" err="1" smtClean="0"/>
              <a:t>kathamasad-sajjayet</a:t>
            </a:r>
            <a:endParaRPr lang="en-IN" dirty="0" smtClean="0"/>
          </a:p>
          <a:p>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2048272"/>
          </a:xfrm>
        </p:spPr>
        <p:txBody>
          <a:bodyPr>
            <a:normAutofit fontScale="90000"/>
          </a:bodyPr>
          <a:lstStyle/>
          <a:p>
            <a:pPr algn="l"/>
            <a:r>
              <a:rPr lang="en-US" dirty="0" smtClean="0">
                <a:solidFill>
                  <a:schemeClr val="accent1">
                    <a:lumMod val="50000"/>
                  </a:schemeClr>
                </a:solidFill>
              </a:rPr>
              <a:t>One k</a:t>
            </a:r>
            <a:r>
              <a:rPr lang="en-US" i="1" dirty="0" smtClean="0">
                <a:solidFill>
                  <a:schemeClr val="accent1">
                    <a:lumMod val="50000"/>
                  </a:schemeClr>
                </a:solidFill>
              </a:rPr>
              <a:t>arma</a:t>
            </a:r>
            <a:r>
              <a:rPr lang="en-US" dirty="0" smtClean="0">
                <a:solidFill>
                  <a:schemeClr val="accent1">
                    <a:lumMod val="50000"/>
                  </a:schemeClr>
                </a:solidFill>
              </a:rPr>
              <a:t> (energy) is not produced by other </a:t>
            </a:r>
            <a:r>
              <a:rPr lang="en-US" i="1" dirty="0" smtClean="0">
                <a:solidFill>
                  <a:schemeClr val="accent1">
                    <a:lumMod val="50000"/>
                  </a:schemeClr>
                </a:solidFill>
              </a:rPr>
              <a:t>Karma</a:t>
            </a:r>
            <a:r>
              <a:rPr lang="en-US" dirty="0" smtClean="0">
                <a:solidFill>
                  <a:schemeClr val="accent1">
                    <a:lumMod val="50000"/>
                  </a:schemeClr>
                </a:solidFill>
              </a:rPr>
              <a:t> (energy). </a:t>
            </a:r>
            <a:r>
              <a:rPr lang="en-US" dirty="0" smtClean="0">
                <a:solidFill>
                  <a:schemeClr val="accent1">
                    <a:lumMod val="50000"/>
                  </a:schemeClr>
                </a:solidFill>
              </a:rPr>
              <a:t/>
            </a:r>
            <a:br>
              <a:rPr lang="en-US" dirty="0" smtClean="0">
                <a:solidFill>
                  <a:schemeClr val="accent1">
                    <a:lumMod val="50000"/>
                  </a:schemeClr>
                </a:solidFill>
              </a:rPr>
            </a:br>
            <a:r>
              <a:rPr lang="en-US" i="1" dirty="0" smtClean="0">
                <a:solidFill>
                  <a:schemeClr val="accent1">
                    <a:lumMod val="50000"/>
                  </a:schemeClr>
                </a:solidFill>
              </a:rPr>
              <a:t>[</a:t>
            </a:r>
            <a:r>
              <a:rPr lang="en-US" i="1" dirty="0" smtClean="0">
                <a:solidFill>
                  <a:schemeClr val="accent1">
                    <a:lumMod val="50000"/>
                  </a:schemeClr>
                </a:solidFill>
              </a:rPr>
              <a:t>karma </a:t>
            </a:r>
            <a:r>
              <a:rPr lang="en-US" i="1" dirty="0" err="1" smtClean="0">
                <a:solidFill>
                  <a:schemeClr val="accent1">
                    <a:lumMod val="50000"/>
                  </a:schemeClr>
                </a:solidFill>
              </a:rPr>
              <a:t>karma</a:t>
            </a:r>
            <a:r>
              <a:rPr lang="en-US" i="1" dirty="0" smtClean="0">
                <a:solidFill>
                  <a:schemeClr val="accent1">
                    <a:lumMod val="50000"/>
                  </a:schemeClr>
                </a:solidFill>
              </a:rPr>
              <a:t> </a:t>
            </a:r>
            <a:r>
              <a:rPr lang="en-US" i="1" dirty="0" err="1" smtClean="0">
                <a:solidFill>
                  <a:schemeClr val="accent1">
                    <a:lumMod val="50000"/>
                  </a:schemeClr>
                </a:solidFill>
              </a:rPr>
              <a:t>saadhyam</a:t>
            </a:r>
            <a:r>
              <a:rPr lang="en-US" i="1" dirty="0" smtClean="0">
                <a:solidFill>
                  <a:schemeClr val="accent1">
                    <a:lumMod val="50000"/>
                  </a:schemeClr>
                </a:solidFill>
              </a:rPr>
              <a:t> </a:t>
            </a:r>
            <a:r>
              <a:rPr lang="en-US" i="1" dirty="0" err="1" smtClean="0">
                <a:solidFill>
                  <a:schemeClr val="accent1">
                    <a:lumMod val="50000"/>
                  </a:schemeClr>
                </a:solidFill>
              </a:rPr>
              <a:t>na</a:t>
            </a:r>
            <a:r>
              <a:rPr lang="en-US" i="1" dirty="0" smtClean="0">
                <a:solidFill>
                  <a:schemeClr val="accent1">
                    <a:lumMod val="50000"/>
                  </a:schemeClr>
                </a:solidFill>
              </a:rPr>
              <a:t> </a:t>
            </a:r>
            <a:r>
              <a:rPr lang="en-US" i="1" dirty="0" err="1" smtClean="0">
                <a:solidFill>
                  <a:schemeClr val="accent1">
                    <a:lumMod val="50000"/>
                  </a:schemeClr>
                </a:solidFill>
              </a:rPr>
              <a:t>vidyate</a:t>
            </a:r>
            <a:r>
              <a:rPr lang="en-US" i="1" dirty="0" smtClean="0">
                <a:solidFill>
                  <a:schemeClr val="accent1">
                    <a:lumMod val="50000"/>
                  </a:schemeClr>
                </a:solidFill>
              </a:rPr>
              <a:t>]</a:t>
            </a:r>
            <a:r>
              <a:rPr lang="en-US" dirty="0" smtClean="0">
                <a:solidFill>
                  <a:schemeClr val="accent1">
                    <a:lumMod val="50000"/>
                  </a:schemeClr>
                </a:solidFill>
              </a:rPr>
              <a:t/>
            </a:r>
            <a:br>
              <a:rPr lang="en-US" dirty="0" smtClean="0">
                <a:solidFill>
                  <a:schemeClr val="accent1">
                    <a:lumMod val="50000"/>
                  </a:schemeClr>
                </a:solidFill>
              </a:rPr>
            </a:br>
            <a:r>
              <a:rPr lang="en-US" dirty="0" smtClean="0">
                <a:solidFill>
                  <a:schemeClr val="accent1">
                    <a:lumMod val="50000"/>
                  </a:schemeClr>
                </a:solidFill>
              </a:rPr>
              <a:t>(</a:t>
            </a:r>
            <a:r>
              <a:rPr lang="en-US" i="1" dirty="0" smtClean="0">
                <a:solidFill>
                  <a:schemeClr val="accent1">
                    <a:lumMod val="50000"/>
                  </a:schemeClr>
                </a:solidFill>
              </a:rPr>
              <a:t>Vaisheshika-Sutra, 1.1.11)</a:t>
            </a:r>
            <a:endParaRPr lang="en-IN" dirty="0"/>
          </a:p>
        </p:txBody>
      </p:sp>
      <p:sp>
        <p:nvSpPr>
          <p:cNvPr id="3" name="Content Placeholder 2"/>
          <p:cNvSpPr>
            <a:spLocks noGrp="1"/>
          </p:cNvSpPr>
          <p:nvPr>
            <p:ph sz="quarter" idx="1"/>
          </p:nvPr>
        </p:nvSpPr>
        <p:spPr>
          <a:xfrm>
            <a:off x="301752" y="2636912"/>
            <a:ext cx="8503920" cy="3462136"/>
          </a:xfrm>
        </p:spPr>
        <p:txBody>
          <a:bodyPr/>
          <a:lstStyle/>
          <a:p>
            <a:pPr>
              <a:buNone/>
            </a:pPr>
            <a:r>
              <a:rPr lang="en-US" dirty="0" smtClean="0"/>
              <a:t>Here </a:t>
            </a:r>
            <a:r>
              <a:rPr lang="en-US" dirty="0" err="1" smtClean="0"/>
              <a:t>Acharya</a:t>
            </a:r>
            <a:r>
              <a:rPr lang="en-US" dirty="0" smtClean="0"/>
              <a:t> postulates, that one karma (energy) cannot produce another karma (energy) [directly, without intervening work].</a:t>
            </a:r>
          </a:p>
          <a:p>
            <a:pPr>
              <a:buNone/>
            </a:pPr>
            <a:r>
              <a:rPr lang="en-US" dirty="0" smtClean="0"/>
              <a:t>Only a modern physicist can judge how far he was correct.</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86210"/>
          </a:xfrm>
        </p:spPr>
        <p:txBody>
          <a:bodyPr>
            <a:normAutofit/>
          </a:bodyPr>
          <a:lstStyle/>
          <a:p>
            <a:pPr algn="l"/>
            <a:r>
              <a:rPr lang="en-US" i="1" dirty="0" err="1" smtClean="0">
                <a:solidFill>
                  <a:schemeClr val="accent4">
                    <a:lumMod val="50000"/>
                  </a:schemeClr>
                </a:solidFill>
              </a:rPr>
              <a:t>Karya</a:t>
            </a:r>
            <a:r>
              <a:rPr lang="en-US" i="1" dirty="0" smtClean="0">
                <a:solidFill>
                  <a:schemeClr val="accent4">
                    <a:lumMod val="50000"/>
                  </a:schemeClr>
                </a:solidFill>
              </a:rPr>
              <a:t>-</a:t>
            </a:r>
            <a:r>
              <a:rPr lang="en-US" i="1" dirty="0" err="1" smtClean="0">
                <a:solidFill>
                  <a:schemeClr val="accent4">
                    <a:lumMod val="50000"/>
                  </a:schemeClr>
                </a:solidFill>
              </a:rPr>
              <a:t>virodhi</a:t>
            </a:r>
            <a:r>
              <a:rPr lang="en-US" i="1" dirty="0" smtClean="0">
                <a:solidFill>
                  <a:schemeClr val="accent4">
                    <a:lumMod val="50000"/>
                  </a:schemeClr>
                </a:solidFill>
              </a:rPr>
              <a:t>-karma.</a:t>
            </a:r>
            <a:r>
              <a:rPr lang="en-US" dirty="0" smtClean="0">
                <a:solidFill>
                  <a:schemeClr val="accent4">
                    <a:lumMod val="50000"/>
                  </a:schemeClr>
                </a:solidFill>
              </a:rPr>
              <a:t> </a:t>
            </a:r>
            <a:r>
              <a:rPr lang="en-US" dirty="0" smtClean="0">
                <a:solidFill>
                  <a:schemeClr val="accent4">
                    <a:lumMod val="50000"/>
                  </a:schemeClr>
                </a:solidFill>
              </a:rPr>
              <a:t/>
            </a:r>
            <a:br>
              <a:rPr lang="en-US" dirty="0" smtClean="0">
                <a:solidFill>
                  <a:schemeClr val="accent4">
                    <a:lumMod val="50000"/>
                  </a:schemeClr>
                </a:solidFill>
              </a:rPr>
            </a:br>
            <a:r>
              <a:rPr lang="en-US" dirty="0" smtClean="0">
                <a:solidFill>
                  <a:schemeClr val="accent4">
                    <a:lumMod val="50000"/>
                  </a:schemeClr>
                </a:solidFill>
              </a:rPr>
              <a:t>Energy </a:t>
            </a:r>
            <a:r>
              <a:rPr lang="en-US" dirty="0" smtClean="0">
                <a:solidFill>
                  <a:schemeClr val="accent4">
                    <a:lumMod val="50000"/>
                  </a:schemeClr>
                </a:solidFill>
              </a:rPr>
              <a:t>is against the work</a:t>
            </a:r>
            <a:r>
              <a:rPr lang="en-US" dirty="0" smtClean="0">
                <a:solidFill>
                  <a:schemeClr val="accent4">
                    <a:lumMod val="50000"/>
                  </a:schemeClr>
                </a:solidFill>
              </a:rPr>
              <a:t>.</a:t>
            </a:r>
            <a:br>
              <a:rPr lang="en-US" dirty="0" smtClean="0">
                <a:solidFill>
                  <a:schemeClr val="accent4">
                    <a:lumMod val="50000"/>
                  </a:schemeClr>
                </a:solidFill>
              </a:rPr>
            </a:br>
            <a:r>
              <a:rPr lang="en-US" dirty="0" smtClean="0">
                <a:solidFill>
                  <a:schemeClr val="accent4">
                    <a:lumMod val="50000"/>
                  </a:schemeClr>
                </a:solidFill>
              </a:rPr>
              <a:t>(</a:t>
            </a:r>
            <a:r>
              <a:rPr lang="en-US" i="1" dirty="0" err="1" smtClean="0">
                <a:solidFill>
                  <a:schemeClr val="accent4">
                    <a:lumMod val="50000"/>
                  </a:schemeClr>
                </a:solidFill>
              </a:rPr>
              <a:t>Vaisheshika</a:t>
            </a:r>
            <a:r>
              <a:rPr lang="en-US" i="1" dirty="0" smtClean="0">
                <a:solidFill>
                  <a:schemeClr val="accent4">
                    <a:lumMod val="50000"/>
                  </a:schemeClr>
                </a:solidFill>
              </a:rPr>
              <a:t>-Sutra, </a:t>
            </a:r>
            <a:r>
              <a:rPr lang="en-US" dirty="0" smtClean="0">
                <a:solidFill>
                  <a:schemeClr val="accent4">
                    <a:lumMod val="50000"/>
                  </a:schemeClr>
                </a:solidFill>
              </a:rPr>
              <a:t>1.1.14</a:t>
            </a:r>
            <a:r>
              <a:rPr lang="en-US" i="1" dirty="0" smtClean="0">
                <a:solidFill>
                  <a:schemeClr val="accent4">
                    <a:lumMod val="50000"/>
                  </a:schemeClr>
                </a:solidFill>
              </a:rPr>
              <a:t>)</a:t>
            </a:r>
            <a:endParaRPr lang="en-IN" dirty="0">
              <a:solidFill>
                <a:schemeClr val="accent4">
                  <a:lumMod val="50000"/>
                </a:schemeClr>
              </a:solidFill>
            </a:endParaRPr>
          </a:p>
        </p:txBody>
      </p:sp>
      <p:sp>
        <p:nvSpPr>
          <p:cNvPr id="3" name="Content Placeholder 2"/>
          <p:cNvSpPr>
            <a:spLocks noGrp="1"/>
          </p:cNvSpPr>
          <p:nvPr>
            <p:ph idx="1"/>
          </p:nvPr>
        </p:nvSpPr>
        <p:spPr>
          <a:xfrm>
            <a:off x="457200" y="2348880"/>
            <a:ext cx="8229600" cy="3777283"/>
          </a:xfrm>
        </p:spPr>
        <p:txBody>
          <a:bodyPr/>
          <a:lstStyle/>
          <a:p>
            <a:pPr>
              <a:buNone/>
            </a:pPr>
            <a:r>
              <a:rPr lang="en-US" dirty="0" smtClean="0"/>
              <a:t>In other words, the accumulated </a:t>
            </a:r>
            <a:r>
              <a:rPr lang="en-US" i="1" dirty="0" smtClean="0"/>
              <a:t>karma</a:t>
            </a:r>
            <a:r>
              <a:rPr lang="en-US" dirty="0" smtClean="0"/>
              <a:t> (potential energy) is exhausted by same amount of work in the opposite direction.</a:t>
            </a:r>
          </a:p>
          <a:p>
            <a:pPr>
              <a:buNone/>
            </a:pPr>
            <a:r>
              <a:rPr lang="en-US" dirty="0" smtClean="0"/>
              <a:t>Another meaning is </a:t>
            </a:r>
            <a:r>
              <a:rPr lang="en-US" dirty="0" smtClean="0"/>
              <a:t>:</a:t>
            </a:r>
            <a:endParaRPr lang="en-US" dirty="0" smtClean="0"/>
          </a:p>
          <a:p>
            <a:pPr>
              <a:buNone/>
            </a:pPr>
            <a:r>
              <a:rPr lang="en-US" dirty="0" smtClean="0"/>
              <a:t>Work done = Energy Required; And the diction is opposite.</a:t>
            </a:r>
            <a:endParaRPr lang="en-I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68426" y="2743200"/>
            <a:ext cx="6480174" cy="3710136"/>
          </a:xfrm>
        </p:spPr>
        <p:txBody>
          <a:bodyPr>
            <a:normAutofit fontScale="92500" lnSpcReduction="10000"/>
          </a:bodyPr>
          <a:lstStyle/>
          <a:p>
            <a:r>
              <a:rPr lang="en-US" sz="2800" i="1" dirty="0" smtClean="0"/>
              <a:t>Vaisheshika Sutra: </a:t>
            </a:r>
            <a:r>
              <a:rPr lang="en-US" sz="2800" dirty="0" smtClean="0"/>
              <a:t>Ch. 5</a:t>
            </a:r>
            <a:r>
              <a:rPr lang="en-US" sz="2800" dirty="0" smtClean="0"/>
              <a:t>.</a:t>
            </a:r>
          </a:p>
          <a:p>
            <a:endParaRPr lang="en-US" sz="2800" dirty="0" smtClean="0"/>
          </a:p>
          <a:p>
            <a:r>
              <a:rPr lang="en-US" sz="2800" dirty="0" smtClean="0"/>
              <a:t>It discusses primarily physics involved in the process of milling (pounding</a:t>
            </a:r>
            <a:r>
              <a:rPr lang="en-US" sz="2800" dirty="0" smtClean="0"/>
              <a:t>).</a:t>
            </a:r>
          </a:p>
          <a:p>
            <a:endParaRPr lang="en-US" sz="2800" dirty="0" smtClean="0"/>
          </a:p>
          <a:p>
            <a:r>
              <a:rPr lang="en-US" sz="2800" dirty="0" smtClean="0"/>
              <a:t>Energy, elasticity, collision</a:t>
            </a:r>
            <a:endParaRPr lang="en-IN" sz="2800" dirty="0"/>
          </a:p>
        </p:txBody>
      </p:sp>
      <p:sp>
        <p:nvSpPr>
          <p:cNvPr id="3" name="Title 2"/>
          <p:cNvSpPr>
            <a:spLocks noGrp="1"/>
          </p:cNvSpPr>
          <p:nvPr>
            <p:ph type="title"/>
          </p:nvPr>
        </p:nvSpPr>
        <p:spPr/>
        <p:txBody>
          <a:bodyPr/>
          <a:lstStyle/>
          <a:p>
            <a:r>
              <a:rPr lang="en-US" dirty="0" smtClean="0"/>
              <a:t>An example of systematic disposition of a topic by </a:t>
            </a:r>
            <a:r>
              <a:rPr lang="en-US" dirty="0" err="1" smtClean="0"/>
              <a:t>Kanada</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1544216"/>
          </a:xfrm>
        </p:spPr>
        <p:txBody>
          <a:bodyPr>
            <a:normAutofit fontScale="90000"/>
          </a:bodyPr>
          <a:lstStyle/>
          <a:p>
            <a:r>
              <a:rPr lang="en-US" sz="3600" dirty="0" smtClean="0">
                <a:solidFill>
                  <a:schemeClr val="accent4">
                    <a:lumMod val="50000"/>
                  </a:schemeClr>
                </a:solidFill>
              </a:rPr>
              <a:t>Active and passive work, </a:t>
            </a:r>
            <a:r>
              <a:rPr lang="en-US" sz="3600" dirty="0" smtClean="0">
                <a:solidFill>
                  <a:schemeClr val="accent4">
                    <a:lumMod val="50000"/>
                  </a:schemeClr>
                </a:solidFill>
              </a:rPr>
              <a:t>gravity and collision (elastic) have been </a:t>
            </a:r>
            <a:r>
              <a:rPr lang="en-US" sz="3600" dirty="0" smtClean="0">
                <a:solidFill>
                  <a:schemeClr val="accent4">
                    <a:lumMod val="50000"/>
                  </a:schemeClr>
                </a:solidFill>
              </a:rPr>
              <a:t>discussed in Chapter 5 of the Vaisheshika Sutra</a:t>
            </a:r>
            <a:endParaRPr lang="en-IN" sz="3600" dirty="0">
              <a:solidFill>
                <a:schemeClr val="accent4">
                  <a:lumMod val="50000"/>
                </a:schemeClr>
              </a:solidFill>
            </a:endParaRPr>
          </a:p>
        </p:txBody>
      </p:sp>
      <p:pic>
        <p:nvPicPr>
          <p:cNvPr id="4" name="Content Placeholder 3" descr="Ukhov.jpg"/>
          <p:cNvPicPr>
            <a:picLocks noGrp="1" noChangeAspect="1"/>
          </p:cNvPicPr>
          <p:nvPr>
            <p:ph idx="1"/>
          </p:nvPr>
        </p:nvPicPr>
        <p:blipFill>
          <a:blip r:embed="rId2" cstate="print"/>
          <a:stretch>
            <a:fillRect/>
          </a:stretch>
        </p:blipFill>
        <p:spPr>
          <a:xfrm>
            <a:off x="3119495" y="1935163"/>
            <a:ext cx="2905009" cy="4389437"/>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Vaisheshika Sutra, 5.1.1</a:t>
            </a:r>
            <a:endParaRPr lang="en-IN" dirty="0"/>
          </a:p>
        </p:txBody>
      </p:sp>
      <p:sp>
        <p:nvSpPr>
          <p:cNvPr id="3" name="Content Placeholder 2"/>
          <p:cNvSpPr>
            <a:spLocks noGrp="1"/>
          </p:cNvSpPr>
          <p:nvPr>
            <p:ph idx="1"/>
          </p:nvPr>
        </p:nvSpPr>
        <p:spPr/>
        <p:txBody>
          <a:bodyPr/>
          <a:lstStyle/>
          <a:p>
            <a:r>
              <a:rPr lang="en-US" dirty="0" smtClean="0"/>
              <a:t>The self causes the ‘hand’ to move up.</a:t>
            </a:r>
          </a:p>
          <a:p>
            <a:pPr>
              <a:buNone/>
            </a:pPr>
            <a:r>
              <a:rPr lang="en-US" dirty="0" smtClean="0"/>
              <a:t>This is the first cause of initiation of the milling process. </a:t>
            </a:r>
            <a:endParaRPr lang="en-I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54162"/>
          </a:xfrm>
        </p:spPr>
        <p:txBody>
          <a:bodyPr>
            <a:normAutofit/>
          </a:bodyPr>
          <a:lstStyle/>
          <a:p>
            <a:r>
              <a:rPr lang="en-US" dirty="0" smtClean="0">
                <a:solidFill>
                  <a:schemeClr val="accent4">
                    <a:lumMod val="50000"/>
                  </a:schemeClr>
                </a:solidFill>
              </a:rPr>
              <a:t>Effort by hand (lifting) produces </a:t>
            </a:r>
            <a:r>
              <a:rPr lang="en-US" i="1" dirty="0" smtClean="0">
                <a:solidFill>
                  <a:schemeClr val="accent4">
                    <a:lumMod val="50000"/>
                  </a:schemeClr>
                </a:solidFill>
              </a:rPr>
              <a:t>karma</a:t>
            </a:r>
            <a:r>
              <a:rPr lang="en-US" dirty="0" smtClean="0">
                <a:solidFill>
                  <a:schemeClr val="accent4">
                    <a:lumMod val="50000"/>
                  </a:schemeClr>
                </a:solidFill>
              </a:rPr>
              <a:t> in the </a:t>
            </a:r>
            <a:r>
              <a:rPr lang="en-US" i="1" dirty="0" smtClean="0">
                <a:solidFill>
                  <a:schemeClr val="accent4">
                    <a:lumMod val="50000"/>
                  </a:schemeClr>
                </a:solidFill>
              </a:rPr>
              <a:t>musal</a:t>
            </a:r>
            <a:r>
              <a:rPr lang="en-US" dirty="0" smtClean="0">
                <a:solidFill>
                  <a:schemeClr val="accent4">
                    <a:lumMod val="50000"/>
                  </a:schemeClr>
                </a:solidFill>
              </a:rPr>
              <a:t>. (</a:t>
            </a:r>
            <a:r>
              <a:rPr lang="en-US" i="1" dirty="0" err="1" smtClean="0">
                <a:solidFill>
                  <a:schemeClr val="accent4">
                    <a:lumMod val="50000"/>
                  </a:schemeClr>
                </a:solidFill>
              </a:rPr>
              <a:t>Vaisheshika</a:t>
            </a:r>
            <a:r>
              <a:rPr lang="en-US" i="1" dirty="0" smtClean="0">
                <a:solidFill>
                  <a:schemeClr val="accent4">
                    <a:lumMod val="50000"/>
                  </a:schemeClr>
                </a:solidFill>
              </a:rPr>
              <a:t>-Sutra</a:t>
            </a:r>
            <a:r>
              <a:rPr lang="en-US" dirty="0" smtClean="0">
                <a:solidFill>
                  <a:schemeClr val="accent4">
                    <a:lumMod val="50000"/>
                  </a:schemeClr>
                </a:solidFill>
              </a:rPr>
              <a:t>, 5.1.2)</a:t>
            </a:r>
            <a:endParaRPr lang="en-IN" dirty="0">
              <a:solidFill>
                <a:schemeClr val="accent4">
                  <a:lumMod val="50000"/>
                </a:schemeClr>
              </a:solidFill>
            </a:endParaRPr>
          </a:p>
        </p:txBody>
      </p:sp>
      <p:sp>
        <p:nvSpPr>
          <p:cNvPr id="3" name="Content Placeholder 2"/>
          <p:cNvSpPr>
            <a:spLocks noGrp="1"/>
          </p:cNvSpPr>
          <p:nvPr>
            <p:ph idx="1"/>
          </p:nvPr>
        </p:nvSpPr>
        <p:spPr>
          <a:xfrm>
            <a:off x="457200" y="2438400"/>
            <a:ext cx="8229600" cy="3687763"/>
          </a:xfrm>
        </p:spPr>
        <p:txBody>
          <a:bodyPr/>
          <a:lstStyle/>
          <a:p>
            <a:pPr>
              <a:buNone/>
            </a:pPr>
            <a:r>
              <a:rPr lang="en-US" dirty="0" smtClean="0"/>
              <a:t>At this point, we do not know whether </a:t>
            </a:r>
            <a:r>
              <a:rPr lang="en-US" i="1" dirty="0" smtClean="0"/>
              <a:t>karma </a:t>
            </a:r>
            <a:r>
              <a:rPr lang="en-US" dirty="0" smtClean="0"/>
              <a:t>means kinetic energy or upward momentum. </a:t>
            </a:r>
            <a:endParaRPr lang="en-I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42194"/>
          </a:xfrm>
        </p:spPr>
        <p:txBody>
          <a:bodyPr>
            <a:normAutofit/>
          </a:bodyPr>
          <a:lstStyle/>
          <a:p>
            <a:pPr algn="just"/>
            <a:r>
              <a:rPr lang="en-US" dirty="0" smtClean="0">
                <a:solidFill>
                  <a:schemeClr val="accent4">
                    <a:lumMod val="50000"/>
                  </a:schemeClr>
                </a:solidFill>
              </a:rPr>
              <a:t>When the </a:t>
            </a:r>
            <a:r>
              <a:rPr lang="en-US" i="1" dirty="0" smtClean="0">
                <a:solidFill>
                  <a:schemeClr val="accent4">
                    <a:lumMod val="50000"/>
                  </a:schemeClr>
                </a:solidFill>
              </a:rPr>
              <a:t>musal</a:t>
            </a:r>
            <a:r>
              <a:rPr lang="en-US" dirty="0" smtClean="0">
                <a:solidFill>
                  <a:schemeClr val="accent4">
                    <a:lumMod val="50000"/>
                  </a:schemeClr>
                </a:solidFill>
              </a:rPr>
              <a:t> falls back on the</a:t>
            </a:r>
            <a:r>
              <a:rPr lang="en-US" i="1" dirty="0" smtClean="0">
                <a:solidFill>
                  <a:schemeClr val="accent4">
                    <a:lumMod val="50000"/>
                  </a:schemeClr>
                </a:solidFill>
              </a:rPr>
              <a:t> </a:t>
            </a:r>
            <a:r>
              <a:rPr lang="en-US" i="1" dirty="0" err="1" smtClean="0">
                <a:solidFill>
                  <a:schemeClr val="accent4">
                    <a:lumMod val="50000"/>
                  </a:schemeClr>
                </a:solidFill>
              </a:rPr>
              <a:t>ukhala</a:t>
            </a:r>
            <a:r>
              <a:rPr lang="en-US" dirty="0" smtClean="0">
                <a:solidFill>
                  <a:schemeClr val="accent4">
                    <a:lumMod val="50000"/>
                  </a:schemeClr>
                </a:solidFill>
              </a:rPr>
              <a:t> (base), hand is not working. (</a:t>
            </a:r>
            <a:r>
              <a:rPr lang="en-US" i="1" dirty="0" err="1" smtClean="0">
                <a:solidFill>
                  <a:schemeClr val="accent4">
                    <a:lumMod val="50000"/>
                  </a:schemeClr>
                </a:solidFill>
              </a:rPr>
              <a:t>Vaisheshika</a:t>
            </a:r>
            <a:r>
              <a:rPr lang="en-US" i="1" dirty="0" smtClean="0">
                <a:solidFill>
                  <a:schemeClr val="accent4">
                    <a:lumMod val="50000"/>
                  </a:schemeClr>
                </a:solidFill>
              </a:rPr>
              <a:t>-Sutra</a:t>
            </a:r>
            <a:r>
              <a:rPr lang="en-US" dirty="0" smtClean="0">
                <a:solidFill>
                  <a:schemeClr val="accent4">
                    <a:lumMod val="50000"/>
                  </a:schemeClr>
                </a:solidFill>
              </a:rPr>
              <a:t>, 5.1.3)</a:t>
            </a:r>
            <a:endParaRPr lang="en-IN" dirty="0">
              <a:solidFill>
                <a:schemeClr val="accent4">
                  <a:lumMod val="50000"/>
                </a:schemeClr>
              </a:solidFill>
            </a:endParaRPr>
          </a:p>
        </p:txBody>
      </p:sp>
      <p:sp>
        <p:nvSpPr>
          <p:cNvPr id="3" name="Content Placeholder 2"/>
          <p:cNvSpPr>
            <a:spLocks noGrp="1"/>
          </p:cNvSpPr>
          <p:nvPr>
            <p:ph idx="1"/>
          </p:nvPr>
        </p:nvSpPr>
        <p:spPr>
          <a:xfrm>
            <a:off x="457200" y="2667000"/>
            <a:ext cx="8229600" cy="3459163"/>
          </a:xfrm>
        </p:spPr>
        <p:txBody>
          <a:bodyPr/>
          <a:lstStyle/>
          <a:p>
            <a:pPr>
              <a:buNone/>
            </a:pPr>
            <a:r>
              <a:rPr lang="en-US" dirty="0" smtClean="0"/>
              <a:t>Here it has been explained to the </a:t>
            </a:r>
            <a:r>
              <a:rPr lang="en-US" dirty="0" smtClean="0"/>
              <a:t>student, </a:t>
            </a:r>
            <a:r>
              <a:rPr lang="en-US" dirty="0" smtClean="0"/>
              <a:t>by means of </a:t>
            </a:r>
            <a:r>
              <a:rPr lang="en-US" dirty="0" smtClean="0"/>
              <a:t>a suitable example, </a:t>
            </a:r>
            <a:r>
              <a:rPr lang="en-US" dirty="0" smtClean="0"/>
              <a:t>that for doing a work, one needs to apply force. Hand is not applying any force hence not working. In this case actually gravity is doing the work.</a:t>
            </a: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Velocity of Light </a:t>
            </a:r>
            <a:endParaRPr lang="en-IN" dirty="0"/>
          </a:p>
        </p:txBody>
      </p:sp>
      <p:sp>
        <p:nvSpPr>
          <p:cNvPr id="3" name="Text Placeholder 2"/>
          <p:cNvSpPr>
            <a:spLocks noGrp="1"/>
          </p:cNvSpPr>
          <p:nvPr>
            <p:ph type="body" sz="half" idx="3"/>
          </p:nvPr>
        </p:nvSpPr>
        <p:spPr/>
        <p:txBody>
          <a:bodyPr/>
          <a:lstStyle/>
          <a:p>
            <a:r>
              <a:rPr lang="en-US" dirty="0" smtClean="0"/>
              <a:t>3,00,000 </a:t>
            </a:r>
            <a:r>
              <a:rPr lang="en-US" dirty="0" err="1" smtClean="0"/>
              <a:t>kms</a:t>
            </a:r>
            <a:r>
              <a:rPr lang="en-US" dirty="0" smtClean="0"/>
              <a:t> </a:t>
            </a:r>
            <a:endParaRPr lang="en-IN" dirty="0"/>
          </a:p>
        </p:txBody>
      </p:sp>
      <p:sp>
        <p:nvSpPr>
          <p:cNvPr id="4" name="Content Placeholder 3"/>
          <p:cNvSpPr>
            <a:spLocks noGrp="1"/>
          </p:cNvSpPr>
          <p:nvPr>
            <p:ph sz="quarter" idx="2"/>
          </p:nvPr>
        </p:nvSpPr>
        <p:spPr/>
        <p:txBody>
          <a:bodyPr/>
          <a:lstStyle/>
          <a:p>
            <a:pPr>
              <a:buNone/>
            </a:pPr>
            <a:r>
              <a:rPr lang="en-US" dirty="0" err="1" smtClean="0"/>
              <a:t>Sayana</a:t>
            </a:r>
            <a:r>
              <a:rPr lang="en-US" dirty="0" smtClean="0"/>
              <a:t> </a:t>
            </a:r>
            <a:r>
              <a:rPr lang="en-US" dirty="0" err="1" smtClean="0"/>
              <a:t>Bhashya</a:t>
            </a:r>
            <a:r>
              <a:rPr lang="en-US" dirty="0" smtClean="0"/>
              <a:t> of the Rig-Veda, I.50.4.</a:t>
            </a:r>
          </a:p>
          <a:p>
            <a:pPr>
              <a:buNone/>
            </a:pPr>
            <a:endParaRPr lang="en-IN" dirty="0"/>
          </a:p>
        </p:txBody>
      </p:sp>
      <p:sp>
        <p:nvSpPr>
          <p:cNvPr id="5" name="Content Placeholder 4"/>
          <p:cNvSpPr>
            <a:spLocks noGrp="1"/>
          </p:cNvSpPr>
          <p:nvPr>
            <p:ph sz="quarter" idx="4"/>
          </p:nvPr>
        </p:nvSpPr>
        <p:spPr/>
        <p:txBody>
          <a:bodyPr/>
          <a:lstStyle/>
          <a:p>
            <a:pPr>
              <a:buNone/>
            </a:pPr>
            <a:r>
              <a:rPr lang="en-US" dirty="0" smtClean="0"/>
              <a:t>Also quoted by</a:t>
            </a:r>
          </a:p>
          <a:p>
            <a:pPr marL="514350" indent="-514350">
              <a:buAutoNum type="arabicPeriod"/>
            </a:pPr>
            <a:r>
              <a:rPr lang="en-US" dirty="0" smtClean="0"/>
              <a:t>G.V. </a:t>
            </a:r>
            <a:r>
              <a:rPr lang="en-US" dirty="0" err="1" smtClean="0"/>
              <a:t>Raghavrao</a:t>
            </a:r>
            <a:endParaRPr lang="en-US" dirty="0" smtClean="0"/>
          </a:p>
          <a:p>
            <a:pPr marL="514350" indent="-514350">
              <a:buAutoNum type="arabicPeriod"/>
            </a:pPr>
            <a:r>
              <a:rPr lang="en-US" dirty="0" smtClean="0"/>
              <a:t>Dr H. C. </a:t>
            </a:r>
            <a:r>
              <a:rPr lang="en-US" dirty="0" err="1" smtClean="0"/>
              <a:t>Varma</a:t>
            </a:r>
            <a:endParaRPr lang="en-US" dirty="0" smtClean="0"/>
          </a:p>
          <a:p>
            <a:pPr marL="514350" indent="-514350">
              <a:buAutoNum type="arabicPeriod"/>
            </a:pPr>
            <a:r>
              <a:rPr lang="en-US" dirty="0" smtClean="0"/>
              <a:t>P. Priyadarshi (2004)</a:t>
            </a:r>
            <a:endParaRPr lang="en-IN" dirty="0"/>
          </a:p>
        </p:txBody>
      </p:sp>
      <p:sp>
        <p:nvSpPr>
          <p:cNvPr id="6" name="Title 5"/>
          <p:cNvSpPr>
            <a:spLocks noGrp="1"/>
          </p:cNvSpPr>
          <p:nvPr>
            <p:ph type="title"/>
          </p:nvPr>
        </p:nvSpPr>
        <p:spPr>
          <a:xfrm>
            <a:off x="301752" y="228600"/>
            <a:ext cx="8534400" cy="1040160"/>
          </a:xfrm>
        </p:spPr>
        <p:txBody>
          <a:bodyPr>
            <a:normAutofit fontScale="90000"/>
          </a:bodyPr>
          <a:lstStyle/>
          <a:p>
            <a:r>
              <a:rPr lang="en-US" dirty="0" smtClean="0"/>
              <a:t>Some Incredible Achievements of Ancient Indian Scientists</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58218"/>
          </a:xfrm>
        </p:spPr>
        <p:txBody>
          <a:bodyPr>
            <a:normAutofit/>
          </a:bodyPr>
          <a:lstStyle/>
          <a:p>
            <a:pPr algn="just"/>
            <a:r>
              <a:rPr lang="en-US" dirty="0" smtClean="0">
                <a:solidFill>
                  <a:schemeClr val="accent4">
                    <a:lumMod val="50000"/>
                  </a:schemeClr>
                </a:solidFill>
              </a:rPr>
              <a:t>When the </a:t>
            </a:r>
            <a:r>
              <a:rPr lang="en-US" i="1" dirty="0" smtClean="0">
                <a:solidFill>
                  <a:schemeClr val="accent4">
                    <a:lumMod val="50000"/>
                  </a:schemeClr>
                </a:solidFill>
              </a:rPr>
              <a:t>musal</a:t>
            </a:r>
            <a:r>
              <a:rPr lang="en-US" dirty="0" smtClean="0">
                <a:solidFill>
                  <a:schemeClr val="accent4">
                    <a:lumMod val="50000"/>
                  </a:schemeClr>
                </a:solidFill>
              </a:rPr>
              <a:t> rebounds upwards after hitting the </a:t>
            </a:r>
            <a:r>
              <a:rPr lang="en-US" i="1" dirty="0" err="1" smtClean="0">
                <a:solidFill>
                  <a:schemeClr val="accent4">
                    <a:lumMod val="50000"/>
                  </a:schemeClr>
                </a:solidFill>
              </a:rPr>
              <a:t>ukhala</a:t>
            </a:r>
            <a:r>
              <a:rPr lang="en-US" dirty="0" smtClean="0">
                <a:solidFill>
                  <a:schemeClr val="accent4">
                    <a:lumMod val="50000"/>
                  </a:schemeClr>
                </a:solidFill>
              </a:rPr>
              <a:t>, there is no effort by hand. (</a:t>
            </a:r>
            <a:r>
              <a:rPr lang="en-US" i="1" dirty="0" err="1" smtClean="0">
                <a:solidFill>
                  <a:schemeClr val="accent4">
                    <a:lumMod val="50000"/>
                  </a:schemeClr>
                </a:solidFill>
              </a:rPr>
              <a:t>Vaisheshika</a:t>
            </a:r>
            <a:r>
              <a:rPr lang="en-US" i="1" dirty="0" smtClean="0">
                <a:solidFill>
                  <a:schemeClr val="accent4">
                    <a:lumMod val="50000"/>
                  </a:schemeClr>
                </a:solidFill>
              </a:rPr>
              <a:t>-Sutra</a:t>
            </a:r>
            <a:r>
              <a:rPr lang="en-US" dirty="0" smtClean="0">
                <a:solidFill>
                  <a:schemeClr val="accent4">
                    <a:lumMod val="50000"/>
                  </a:schemeClr>
                </a:solidFill>
              </a:rPr>
              <a:t>, 5.1.4)</a:t>
            </a:r>
            <a:endParaRPr lang="en-IN" dirty="0">
              <a:solidFill>
                <a:schemeClr val="accent4">
                  <a:lumMod val="50000"/>
                </a:schemeClr>
              </a:solidFill>
            </a:endParaRPr>
          </a:p>
        </p:txBody>
      </p:sp>
      <p:sp>
        <p:nvSpPr>
          <p:cNvPr id="3" name="Content Placeholder 2"/>
          <p:cNvSpPr>
            <a:spLocks noGrp="1"/>
          </p:cNvSpPr>
          <p:nvPr>
            <p:ph idx="1"/>
          </p:nvPr>
        </p:nvSpPr>
        <p:spPr>
          <a:xfrm>
            <a:off x="457200" y="3733800"/>
            <a:ext cx="8229600" cy="2392363"/>
          </a:xfrm>
        </p:spPr>
        <p:txBody>
          <a:bodyPr/>
          <a:lstStyle/>
          <a:p>
            <a:pPr>
              <a:buNone/>
            </a:pPr>
            <a:r>
              <a:rPr lang="en-US" dirty="0" smtClean="0"/>
              <a:t>Here </a:t>
            </a:r>
            <a:r>
              <a:rPr lang="en-US" dirty="0" err="1" smtClean="0"/>
              <a:t>Kanada</a:t>
            </a:r>
            <a:r>
              <a:rPr lang="en-US" dirty="0" smtClean="0"/>
              <a:t> </a:t>
            </a:r>
            <a:r>
              <a:rPr lang="en-US" dirty="0" smtClean="0"/>
              <a:t>gives an example of a perfectly elastic collision in vertical line.</a:t>
            </a:r>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060848"/>
          </a:xfrm>
        </p:spPr>
        <p:txBody>
          <a:bodyPr>
            <a:normAutofit fontScale="90000"/>
          </a:bodyPr>
          <a:lstStyle/>
          <a:p>
            <a:pPr algn="just"/>
            <a:r>
              <a:rPr lang="en-US" dirty="0" smtClean="0">
                <a:solidFill>
                  <a:schemeClr val="accent4">
                    <a:lumMod val="50000"/>
                  </a:schemeClr>
                </a:solidFill>
              </a:rPr>
              <a:t>When the hand holds the rebounding musal, a </a:t>
            </a:r>
            <a:r>
              <a:rPr lang="en-US" i="1" dirty="0" smtClean="0">
                <a:solidFill>
                  <a:schemeClr val="accent4">
                    <a:lumMod val="50000"/>
                  </a:schemeClr>
                </a:solidFill>
              </a:rPr>
              <a:t>karma</a:t>
            </a:r>
            <a:r>
              <a:rPr lang="en-US" dirty="0" smtClean="0">
                <a:solidFill>
                  <a:schemeClr val="accent4">
                    <a:lumMod val="50000"/>
                  </a:schemeClr>
                </a:solidFill>
              </a:rPr>
              <a:t> is generated in the hand due to contact with the musal. (</a:t>
            </a:r>
            <a:r>
              <a:rPr lang="en-US" i="1" dirty="0" smtClean="0">
                <a:solidFill>
                  <a:schemeClr val="accent4">
                    <a:lumMod val="50000"/>
                  </a:schemeClr>
                </a:solidFill>
              </a:rPr>
              <a:t>Vaisheshika-Sutra</a:t>
            </a:r>
            <a:r>
              <a:rPr lang="en-US" dirty="0" smtClean="0">
                <a:solidFill>
                  <a:schemeClr val="accent4">
                    <a:lumMod val="50000"/>
                  </a:schemeClr>
                </a:solidFill>
              </a:rPr>
              <a:t>,5.1.5) </a:t>
            </a:r>
            <a:endParaRPr lang="en-IN" dirty="0">
              <a:solidFill>
                <a:schemeClr val="accent4">
                  <a:lumMod val="50000"/>
                </a:schemeClr>
              </a:solidFill>
            </a:endParaRPr>
          </a:p>
        </p:txBody>
      </p:sp>
      <p:sp>
        <p:nvSpPr>
          <p:cNvPr id="3" name="Content Placeholder 2"/>
          <p:cNvSpPr>
            <a:spLocks noGrp="1"/>
          </p:cNvSpPr>
          <p:nvPr>
            <p:ph idx="1"/>
          </p:nvPr>
        </p:nvSpPr>
        <p:spPr>
          <a:xfrm>
            <a:off x="457200" y="4114800"/>
            <a:ext cx="8229600" cy="2011363"/>
          </a:xfrm>
        </p:spPr>
        <p:txBody>
          <a:bodyPr>
            <a:normAutofit fontScale="92500"/>
          </a:bodyPr>
          <a:lstStyle/>
          <a:p>
            <a:pPr>
              <a:buNone/>
            </a:pPr>
            <a:r>
              <a:rPr lang="en-US" dirty="0" smtClean="0"/>
              <a:t>The sutra-</a:t>
            </a:r>
            <a:r>
              <a:rPr lang="en-US" dirty="0" err="1" smtClean="0"/>
              <a:t>kara</a:t>
            </a:r>
            <a:r>
              <a:rPr lang="en-US" dirty="0" smtClean="0"/>
              <a:t> understands that ‘hand’ is not active in upward movement, yet it has developed a velocity. Hence a </a:t>
            </a:r>
            <a:r>
              <a:rPr lang="en-US" i="1" dirty="0" smtClean="0"/>
              <a:t>karma</a:t>
            </a:r>
            <a:r>
              <a:rPr lang="en-US" dirty="0" smtClean="0"/>
              <a:t> develops in it. Thus we get that </a:t>
            </a:r>
            <a:r>
              <a:rPr lang="en-US" i="1" dirty="0" smtClean="0"/>
              <a:t>karma</a:t>
            </a:r>
            <a:r>
              <a:rPr lang="en-US" dirty="0" smtClean="0"/>
              <a:t> is a function of ‘velocity’ in this case. But it is not clear as yet from the text whether it is momentum or energy.</a:t>
            </a:r>
            <a:endParaRPr lang="en-I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0"/>
          </a:xfrm>
        </p:spPr>
        <p:txBody>
          <a:bodyPr>
            <a:normAutofit fontScale="90000"/>
          </a:bodyPr>
          <a:lstStyle/>
          <a:p>
            <a:pPr algn="just"/>
            <a:r>
              <a:rPr lang="en-US" sz="3600" dirty="0" smtClean="0">
                <a:solidFill>
                  <a:schemeClr val="accent4">
                    <a:lumMod val="50000"/>
                  </a:schemeClr>
                </a:solidFill>
              </a:rPr>
              <a:t>In this way, </a:t>
            </a:r>
            <a:r>
              <a:rPr lang="en-US" sz="3600" i="1" dirty="0" smtClean="0">
                <a:solidFill>
                  <a:schemeClr val="accent4">
                    <a:lumMod val="50000"/>
                  </a:schemeClr>
                </a:solidFill>
              </a:rPr>
              <a:t>karma</a:t>
            </a:r>
            <a:r>
              <a:rPr lang="en-US" sz="3600" dirty="0" smtClean="0">
                <a:solidFill>
                  <a:schemeClr val="accent4">
                    <a:lumMod val="50000"/>
                  </a:schemeClr>
                </a:solidFill>
              </a:rPr>
              <a:t> generated in hand may be either due to the hand’s link with the </a:t>
            </a:r>
            <a:r>
              <a:rPr lang="en-US" sz="3600" dirty="0" smtClean="0">
                <a:solidFill>
                  <a:schemeClr val="accent4">
                    <a:lumMod val="50000"/>
                  </a:schemeClr>
                </a:solidFill>
              </a:rPr>
              <a:t>self, </a:t>
            </a:r>
            <a:r>
              <a:rPr lang="en-US" sz="3600" dirty="0" smtClean="0">
                <a:solidFill>
                  <a:schemeClr val="accent4">
                    <a:lumMod val="50000"/>
                  </a:schemeClr>
                </a:solidFill>
              </a:rPr>
              <a:t>or due to its link with an object. (</a:t>
            </a:r>
            <a:r>
              <a:rPr lang="en-US" sz="3600" i="1" dirty="0" err="1" smtClean="0">
                <a:solidFill>
                  <a:schemeClr val="accent4">
                    <a:lumMod val="50000"/>
                  </a:schemeClr>
                </a:solidFill>
              </a:rPr>
              <a:t>Vaisheshika</a:t>
            </a:r>
            <a:r>
              <a:rPr lang="en-US" sz="3600" i="1" dirty="0" smtClean="0">
                <a:solidFill>
                  <a:schemeClr val="accent4">
                    <a:lumMod val="50000"/>
                  </a:schemeClr>
                </a:solidFill>
              </a:rPr>
              <a:t>-Sutra</a:t>
            </a:r>
            <a:r>
              <a:rPr lang="en-US" sz="3600" dirty="0" smtClean="0">
                <a:solidFill>
                  <a:schemeClr val="accent4">
                    <a:lumMod val="50000"/>
                  </a:schemeClr>
                </a:solidFill>
              </a:rPr>
              <a:t>, 5.1.6). Author means to say that a physical contact is essential for transfer of ‘</a:t>
            </a:r>
            <a:r>
              <a:rPr lang="en-US" sz="3600" i="1" dirty="0" smtClean="0">
                <a:solidFill>
                  <a:schemeClr val="accent4">
                    <a:lumMod val="50000"/>
                  </a:schemeClr>
                </a:solidFill>
              </a:rPr>
              <a:t>karma</a:t>
            </a:r>
            <a:r>
              <a:rPr lang="en-US" sz="3600" dirty="0" smtClean="0">
                <a:solidFill>
                  <a:schemeClr val="accent4">
                    <a:lumMod val="50000"/>
                  </a:schemeClr>
                </a:solidFill>
              </a:rPr>
              <a:t>’.</a:t>
            </a:r>
            <a:endParaRPr lang="en-IN" dirty="0">
              <a:solidFill>
                <a:schemeClr val="accent4">
                  <a:lumMod val="50000"/>
                </a:schemeClr>
              </a:solidFill>
            </a:endParaRPr>
          </a:p>
        </p:txBody>
      </p:sp>
      <p:sp>
        <p:nvSpPr>
          <p:cNvPr id="3" name="Content Placeholder 2"/>
          <p:cNvSpPr>
            <a:spLocks noGrp="1"/>
          </p:cNvSpPr>
          <p:nvPr>
            <p:ph idx="1"/>
          </p:nvPr>
        </p:nvSpPr>
        <p:spPr>
          <a:xfrm>
            <a:off x="457200" y="3581400"/>
            <a:ext cx="8229600" cy="2544763"/>
          </a:xfrm>
        </p:spPr>
        <p:txBody>
          <a:bodyPr/>
          <a:lstStyle/>
          <a:p>
            <a:pPr>
              <a:buNone/>
            </a:pPr>
            <a:r>
              <a:rPr lang="en-US" dirty="0" smtClean="0"/>
              <a:t>This sutra explains that </a:t>
            </a:r>
            <a:r>
              <a:rPr lang="en-US" i="1" dirty="0" smtClean="0"/>
              <a:t>karma</a:t>
            </a:r>
            <a:r>
              <a:rPr lang="en-US" dirty="0" smtClean="0"/>
              <a:t> can be transferred in anything only because of a link between it and something else for transmission. </a:t>
            </a:r>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0"/>
            <a:ext cx="8534400" cy="1340768"/>
          </a:xfrm>
        </p:spPr>
        <p:txBody>
          <a:bodyPr>
            <a:normAutofit/>
          </a:bodyPr>
          <a:lstStyle/>
          <a:p>
            <a:r>
              <a:rPr lang="en-US" dirty="0" smtClean="0">
                <a:solidFill>
                  <a:schemeClr val="accent4">
                    <a:lumMod val="50000"/>
                  </a:schemeClr>
                </a:solidFill>
              </a:rPr>
              <a:t>Then he mentions exceptions:</a:t>
            </a:r>
            <a:br>
              <a:rPr lang="en-US" dirty="0" smtClean="0">
                <a:solidFill>
                  <a:schemeClr val="accent4">
                    <a:lumMod val="50000"/>
                  </a:schemeClr>
                </a:solidFill>
              </a:rPr>
            </a:br>
            <a:r>
              <a:rPr lang="en-US" dirty="0" smtClean="0">
                <a:solidFill>
                  <a:schemeClr val="accent4">
                    <a:lumMod val="50000"/>
                  </a:schemeClr>
                </a:solidFill>
              </a:rPr>
              <a:t>The </a:t>
            </a:r>
            <a:r>
              <a:rPr lang="en-US" dirty="0" smtClean="0">
                <a:solidFill>
                  <a:schemeClr val="accent4">
                    <a:lumMod val="50000"/>
                  </a:schemeClr>
                </a:solidFill>
              </a:rPr>
              <a:t>invisible </a:t>
            </a:r>
            <a:r>
              <a:rPr lang="en-US" dirty="0" smtClean="0">
                <a:solidFill>
                  <a:schemeClr val="accent4">
                    <a:lumMod val="50000"/>
                  </a:schemeClr>
                </a:solidFill>
              </a:rPr>
              <a:t>forces:</a:t>
            </a:r>
            <a:endParaRPr lang="en-IN" dirty="0">
              <a:solidFill>
                <a:schemeClr val="accent4">
                  <a:lumMod val="50000"/>
                </a:schemeClr>
              </a:solidFill>
            </a:endParaRPr>
          </a:p>
        </p:txBody>
      </p:sp>
      <p:sp>
        <p:nvSpPr>
          <p:cNvPr id="3" name="Content Placeholder 2"/>
          <p:cNvSpPr>
            <a:spLocks noGrp="1"/>
          </p:cNvSpPr>
          <p:nvPr>
            <p:ph idx="1"/>
          </p:nvPr>
        </p:nvSpPr>
        <p:spPr/>
        <p:txBody>
          <a:bodyPr>
            <a:normAutofit fontScale="92500" lnSpcReduction="10000"/>
          </a:bodyPr>
          <a:lstStyle/>
          <a:p>
            <a:r>
              <a:rPr lang="en-US" dirty="0" smtClean="0"/>
              <a:t>Like the ascent of sap in a plant against gravity. </a:t>
            </a:r>
            <a:r>
              <a:rPr lang="en-US" i="1" dirty="0" smtClean="0"/>
              <a:t>Vaisheshika Sutra, 5.2.7</a:t>
            </a:r>
          </a:p>
          <a:p>
            <a:r>
              <a:rPr lang="en-US" dirty="0" smtClean="0"/>
              <a:t>Ascent of </a:t>
            </a:r>
            <a:r>
              <a:rPr lang="en-US" dirty="0" smtClean="0"/>
              <a:t>vapor </a:t>
            </a:r>
            <a:r>
              <a:rPr lang="en-US" dirty="0" smtClean="0"/>
              <a:t>in sky appears to be because of invisible cause, yet actually it is because of sun-rays causing negative and positive pressures in air. (</a:t>
            </a:r>
            <a:r>
              <a:rPr lang="en-US" i="1" dirty="0" smtClean="0"/>
              <a:t>Vaisheshika Sutra, 5.5.5-6). </a:t>
            </a:r>
            <a:endParaRPr lang="en-US" i="1" dirty="0" smtClean="0"/>
          </a:p>
          <a:p>
            <a:r>
              <a:rPr lang="en-US" dirty="0" smtClean="0"/>
              <a:t>Gravitation</a:t>
            </a:r>
          </a:p>
          <a:p>
            <a:r>
              <a:rPr lang="en-US" dirty="0" smtClean="0"/>
              <a:t>Magnetism</a:t>
            </a:r>
            <a:endParaRPr lang="en-US" dirty="0" smtClean="0"/>
          </a:p>
          <a:p>
            <a:pPr>
              <a:buNone/>
            </a:pPr>
            <a:r>
              <a:rPr lang="en-US" dirty="0" smtClean="0"/>
              <a:t>The purpose of the author here is to explain that often the cause may not be obvious, and one may think the cause to be non-existent, but even in </a:t>
            </a:r>
            <a:r>
              <a:rPr lang="en-US" dirty="0" smtClean="0"/>
              <a:t>there the </a:t>
            </a:r>
            <a:r>
              <a:rPr lang="en-US" dirty="0" smtClean="0"/>
              <a:t>cause exists.</a:t>
            </a:r>
            <a:endParaRPr lang="en-I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2160240"/>
          </a:xfrm>
        </p:spPr>
        <p:txBody>
          <a:bodyPr>
            <a:normAutofit/>
          </a:bodyPr>
          <a:lstStyle/>
          <a:p>
            <a:pPr algn="just"/>
            <a:r>
              <a:rPr lang="en-US" dirty="0" smtClean="0">
                <a:solidFill>
                  <a:schemeClr val="accent4">
                    <a:lumMod val="50000"/>
                  </a:schemeClr>
                </a:solidFill>
              </a:rPr>
              <a:t>Coming back to </a:t>
            </a:r>
            <a:r>
              <a:rPr lang="en-US" i="1" dirty="0" smtClean="0">
                <a:solidFill>
                  <a:schemeClr val="accent4">
                    <a:lumMod val="50000"/>
                  </a:schemeClr>
                </a:solidFill>
              </a:rPr>
              <a:t>musal, </a:t>
            </a:r>
            <a:r>
              <a:rPr lang="en-US" dirty="0" err="1" smtClean="0">
                <a:solidFill>
                  <a:schemeClr val="accent4">
                    <a:lumMod val="50000"/>
                  </a:schemeClr>
                </a:solidFill>
              </a:rPr>
              <a:t>Kanada</a:t>
            </a:r>
            <a:r>
              <a:rPr lang="en-US" dirty="0" smtClean="0">
                <a:solidFill>
                  <a:schemeClr val="accent4">
                    <a:lumMod val="50000"/>
                  </a:schemeClr>
                </a:solidFill>
              </a:rPr>
              <a:t> says</a:t>
            </a:r>
            <a:r>
              <a:rPr lang="en-US" i="1" dirty="0" smtClean="0">
                <a:solidFill>
                  <a:schemeClr val="accent4">
                    <a:lumMod val="50000"/>
                  </a:schemeClr>
                </a:solidFill>
              </a:rPr>
              <a:t>: </a:t>
            </a:r>
            <a:br>
              <a:rPr lang="en-US" i="1" dirty="0" smtClean="0">
                <a:solidFill>
                  <a:schemeClr val="accent4">
                    <a:lumMod val="50000"/>
                  </a:schemeClr>
                </a:solidFill>
              </a:rPr>
            </a:br>
            <a:r>
              <a:rPr lang="en-US" i="1" dirty="0" smtClean="0">
                <a:solidFill>
                  <a:schemeClr val="accent4">
                    <a:lumMod val="50000"/>
                  </a:schemeClr>
                </a:solidFill>
              </a:rPr>
              <a:t/>
            </a:r>
            <a:br>
              <a:rPr lang="en-US" i="1" dirty="0" smtClean="0">
                <a:solidFill>
                  <a:schemeClr val="accent4">
                    <a:lumMod val="50000"/>
                  </a:schemeClr>
                </a:solidFill>
              </a:rPr>
            </a:br>
            <a:r>
              <a:rPr lang="en-US" dirty="0" smtClean="0">
                <a:solidFill>
                  <a:schemeClr val="accent4">
                    <a:lumMod val="50000"/>
                  </a:schemeClr>
                </a:solidFill>
              </a:rPr>
              <a:t>If </a:t>
            </a:r>
            <a:r>
              <a:rPr lang="en-US" dirty="0" smtClean="0">
                <a:solidFill>
                  <a:schemeClr val="accent4">
                    <a:lumMod val="50000"/>
                  </a:schemeClr>
                </a:solidFill>
              </a:rPr>
              <a:t>the hold is lost, object falls because of gravity. (</a:t>
            </a:r>
            <a:r>
              <a:rPr lang="en-US" i="1" dirty="0" err="1" smtClean="0">
                <a:solidFill>
                  <a:schemeClr val="accent4">
                    <a:lumMod val="50000"/>
                  </a:schemeClr>
                </a:solidFill>
              </a:rPr>
              <a:t>Vaisheshika</a:t>
            </a:r>
            <a:r>
              <a:rPr lang="en-US" i="1" dirty="0" smtClean="0">
                <a:solidFill>
                  <a:schemeClr val="accent4">
                    <a:lumMod val="50000"/>
                  </a:schemeClr>
                </a:solidFill>
              </a:rPr>
              <a:t>-Sutra</a:t>
            </a:r>
            <a:r>
              <a:rPr lang="en-US" dirty="0" smtClean="0">
                <a:solidFill>
                  <a:schemeClr val="accent4">
                    <a:lumMod val="50000"/>
                  </a:schemeClr>
                </a:solidFill>
              </a:rPr>
              <a:t>, 5.1.7)</a:t>
            </a:r>
            <a:endParaRPr lang="en-IN" dirty="0">
              <a:solidFill>
                <a:schemeClr val="accent4">
                  <a:lumMod val="50000"/>
                </a:schemeClr>
              </a:solidFill>
            </a:endParaRPr>
          </a:p>
        </p:txBody>
      </p:sp>
      <p:sp>
        <p:nvSpPr>
          <p:cNvPr id="3" name="Content Placeholder 2"/>
          <p:cNvSpPr>
            <a:spLocks noGrp="1"/>
          </p:cNvSpPr>
          <p:nvPr>
            <p:ph idx="1"/>
          </p:nvPr>
        </p:nvSpPr>
        <p:spPr>
          <a:xfrm>
            <a:off x="457200" y="4114800"/>
            <a:ext cx="8229600" cy="2011363"/>
          </a:xfrm>
        </p:spPr>
        <p:txBody>
          <a:bodyPr/>
          <a:lstStyle/>
          <a:p>
            <a:pPr>
              <a:buNone/>
            </a:pPr>
            <a:r>
              <a:rPr lang="en-US" dirty="0" smtClean="0"/>
              <a:t>The sutra explains here that hold ‘opposes gravity’. If there is nothing to oppose </a:t>
            </a:r>
            <a:r>
              <a:rPr lang="en-US" dirty="0" smtClean="0"/>
              <a:t>the </a:t>
            </a:r>
            <a:r>
              <a:rPr lang="en-US" dirty="0" smtClean="0"/>
              <a:t>force of gravity, </a:t>
            </a:r>
            <a:r>
              <a:rPr lang="en-US" dirty="0" smtClean="0"/>
              <a:t>“gravity causes” the fall </a:t>
            </a:r>
            <a:r>
              <a:rPr lang="en-US" dirty="0" smtClean="0"/>
              <a:t>(</a:t>
            </a:r>
            <a:r>
              <a:rPr lang="en-US" i="1" dirty="0" err="1" smtClean="0"/>
              <a:t>gurutvaat</a:t>
            </a:r>
            <a:r>
              <a:rPr lang="en-US" i="1" dirty="0" smtClean="0"/>
              <a:t> </a:t>
            </a:r>
            <a:r>
              <a:rPr lang="en-US" i="1" dirty="0" err="1" smtClean="0"/>
              <a:t>patanam</a:t>
            </a:r>
            <a:r>
              <a:rPr lang="en-US" dirty="0" smtClean="0"/>
              <a:t>).</a:t>
            </a:r>
            <a:endParaRPr lang="en-I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1040160"/>
          </a:xfrm>
        </p:spPr>
        <p:txBody>
          <a:bodyPr>
            <a:normAutofit fontScale="90000"/>
          </a:bodyPr>
          <a:lstStyle/>
          <a:p>
            <a:r>
              <a:rPr lang="en-US" dirty="0" err="1" smtClean="0">
                <a:solidFill>
                  <a:schemeClr val="accent4">
                    <a:lumMod val="50000"/>
                  </a:schemeClr>
                </a:solidFill>
              </a:rPr>
              <a:t>Kanada</a:t>
            </a:r>
            <a:r>
              <a:rPr lang="en-US" dirty="0" smtClean="0">
                <a:solidFill>
                  <a:schemeClr val="accent4">
                    <a:lumMod val="50000"/>
                  </a:schemeClr>
                </a:solidFill>
              </a:rPr>
              <a:t> </a:t>
            </a:r>
            <a:r>
              <a:rPr lang="en-US" dirty="0" smtClean="0">
                <a:solidFill>
                  <a:schemeClr val="accent4">
                    <a:lumMod val="50000"/>
                  </a:schemeClr>
                </a:solidFill>
              </a:rPr>
              <a:t>claims this </a:t>
            </a:r>
            <a:r>
              <a:rPr lang="en-US" dirty="0" smtClean="0">
                <a:solidFill>
                  <a:schemeClr val="accent4">
                    <a:lumMod val="50000"/>
                  </a:schemeClr>
                </a:solidFill>
              </a:rPr>
              <a:t>to be universally </a:t>
            </a:r>
            <a:r>
              <a:rPr lang="en-US" dirty="0" smtClean="0">
                <a:solidFill>
                  <a:schemeClr val="accent4">
                    <a:lumMod val="50000"/>
                  </a:schemeClr>
                </a:solidFill>
              </a:rPr>
              <a:t>applicable, even for the water in the clouds.</a:t>
            </a:r>
            <a:endParaRPr lang="en-IN" dirty="0">
              <a:solidFill>
                <a:schemeClr val="accent4">
                  <a:lumMod val="50000"/>
                </a:schemeClr>
              </a:solidFill>
            </a:endParaRPr>
          </a:p>
        </p:txBody>
      </p:sp>
      <p:sp>
        <p:nvSpPr>
          <p:cNvPr id="3" name="Content Placeholder 2"/>
          <p:cNvSpPr>
            <a:spLocks noGrp="1"/>
          </p:cNvSpPr>
          <p:nvPr>
            <p:ph idx="1"/>
          </p:nvPr>
        </p:nvSpPr>
        <p:spPr/>
        <p:txBody>
          <a:bodyPr/>
          <a:lstStyle/>
          <a:p>
            <a:pPr>
              <a:buNone/>
            </a:pPr>
            <a:r>
              <a:rPr lang="en-US" i="1" dirty="0" smtClean="0"/>
              <a:t>Vaisheshika Sutra. 5.2.3 </a:t>
            </a:r>
            <a:r>
              <a:rPr lang="en-US" dirty="0" smtClean="0"/>
              <a:t>says </a:t>
            </a:r>
            <a:endParaRPr lang="en-US" dirty="0" smtClean="0"/>
          </a:p>
          <a:p>
            <a:pPr>
              <a:buNone/>
            </a:pPr>
            <a:r>
              <a:rPr lang="en-US" dirty="0" smtClean="0"/>
              <a:t>“</a:t>
            </a:r>
            <a:r>
              <a:rPr lang="en-US" i="1" dirty="0" err="1" smtClean="0"/>
              <a:t>apam</a:t>
            </a:r>
            <a:r>
              <a:rPr lang="en-US" i="1" dirty="0" smtClean="0"/>
              <a:t> </a:t>
            </a:r>
            <a:r>
              <a:rPr lang="en-US" i="1" dirty="0" err="1" smtClean="0"/>
              <a:t>samyogabhave</a:t>
            </a:r>
            <a:r>
              <a:rPr lang="en-US" i="1" dirty="0" smtClean="0"/>
              <a:t> </a:t>
            </a:r>
            <a:r>
              <a:rPr lang="en-US" i="1" dirty="0" err="1" smtClean="0"/>
              <a:t>gurutvat</a:t>
            </a:r>
            <a:r>
              <a:rPr lang="en-US" i="1" dirty="0" smtClean="0"/>
              <a:t> </a:t>
            </a:r>
            <a:r>
              <a:rPr lang="en-US" i="1" dirty="0" err="1" smtClean="0"/>
              <a:t>patanam</a:t>
            </a:r>
            <a:r>
              <a:rPr lang="en-US" dirty="0" smtClean="0"/>
              <a:t>” in context of cloud and rain.</a:t>
            </a:r>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30226"/>
          </a:xfrm>
        </p:spPr>
        <p:txBody>
          <a:bodyPr>
            <a:normAutofit/>
          </a:bodyPr>
          <a:lstStyle/>
          <a:p>
            <a:pPr algn="just"/>
            <a:r>
              <a:rPr lang="en-US" dirty="0" smtClean="0">
                <a:solidFill>
                  <a:schemeClr val="accent4">
                    <a:lumMod val="50000"/>
                  </a:schemeClr>
                </a:solidFill>
              </a:rPr>
              <a:t>Back to </a:t>
            </a:r>
            <a:r>
              <a:rPr lang="en-US" i="1" dirty="0" smtClean="0">
                <a:solidFill>
                  <a:schemeClr val="accent4">
                    <a:lumMod val="50000"/>
                  </a:schemeClr>
                </a:solidFill>
              </a:rPr>
              <a:t>musal:</a:t>
            </a:r>
            <a:r>
              <a:rPr lang="en-US" dirty="0" smtClean="0">
                <a:solidFill>
                  <a:schemeClr val="accent4">
                    <a:lumMod val="50000"/>
                  </a:schemeClr>
                </a:solidFill>
              </a:rPr>
              <a:t> (Anything) cannot move upwards unless there is (applied) a critical </a:t>
            </a:r>
            <a:r>
              <a:rPr lang="en-US" i="1" dirty="0" err="1" smtClean="0">
                <a:solidFill>
                  <a:schemeClr val="accent4">
                    <a:lumMod val="50000"/>
                  </a:schemeClr>
                </a:solidFill>
              </a:rPr>
              <a:t>nodana</a:t>
            </a:r>
            <a:r>
              <a:rPr lang="en-US" dirty="0" smtClean="0">
                <a:solidFill>
                  <a:schemeClr val="accent4">
                    <a:lumMod val="50000"/>
                  </a:schemeClr>
                </a:solidFill>
              </a:rPr>
              <a:t>. (</a:t>
            </a:r>
            <a:r>
              <a:rPr lang="en-US" i="1" dirty="0" err="1" smtClean="0">
                <a:solidFill>
                  <a:schemeClr val="accent4">
                    <a:lumMod val="50000"/>
                  </a:schemeClr>
                </a:solidFill>
              </a:rPr>
              <a:t>Vaisheshika</a:t>
            </a:r>
            <a:r>
              <a:rPr lang="en-US" i="1" dirty="0" smtClean="0">
                <a:solidFill>
                  <a:schemeClr val="accent4">
                    <a:lumMod val="50000"/>
                  </a:schemeClr>
                </a:solidFill>
              </a:rPr>
              <a:t>-Sutra</a:t>
            </a:r>
            <a:r>
              <a:rPr lang="en-US" dirty="0" smtClean="0">
                <a:solidFill>
                  <a:schemeClr val="accent4">
                    <a:lumMod val="50000"/>
                  </a:schemeClr>
                </a:solidFill>
              </a:rPr>
              <a:t>, 5.1.8)</a:t>
            </a:r>
            <a:endParaRPr lang="en-IN" dirty="0">
              <a:solidFill>
                <a:schemeClr val="accent4">
                  <a:lumMod val="50000"/>
                </a:schemeClr>
              </a:solidFill>
            </a:endParaRPr>
          </a:p>
        </p:txBody>
      </p:sp>
      <p:sp>
        <p:nvSpPr>
          <p:cNvPr id="3" name="Content Placeholder 2"/>
          <p:cNvSpPr>
            <a:spLocks noGrp="1"/>
          </p:cNvSpPr>
          <p:nvPr>
            <p:ph idx="1"/>
          </p:nvPr>
        </p:nvSpPr>
        <p:spPr>
          <a:xfrm>
            <a:off x="457200" y="2420888"/>
            <a:ext cx="8229600" cy="3705275"/>
          </a:xfrm>
        </p:spPr>
        <p:txBody>
          <a:bodyPr/>
          <a:lstStyle/>
          <a:p>
            <a:pPr>
              <a:buNone/>
            </a:pPr>
            <a:r>
              <a:rPr lang="en-US" dirty="0" smtClean="0"/>
              <a:t>This concept of ‘critical force’ just after the sutra discussing ‘gravity’ is significant. It hints that gravity  (</a:t>
            </a:r>
            <a:r>
              <a:rPr lang="en-US" dirty="0" err="1" smtClean="0"/>
              <a:t>m.a</a:t>
            </a:r>
            <a:r>
              <a:rPr lang="en-US" dirty="0" smtClean="0"/>
              <a:t>  or  </a:t>
            </a:r>
            <a:r>
              <a:rPr lang="en-US" dirty="0" err="1" smtClean="0"/>
              <a:t>m.g</a:t>
            </a:r>
            <a:r>
              <a:rPr lang="en-US" dirty="0" smtClean="0"/>
              <a:t>) is a particular force, and any force less than that will not cause an upward motion.</a:t>
            </a:r>
            <a:endParaRPr lang="en-I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06290"/>
          </a:xfrm>
        </p:spPr>
        <p:txBody>
          <a:bodyPr>
            <a:normAutofit fontScale="90000"/>
          </a:bodyPr>
          <a:lstStyle/>
          <a:p>
            <a:pPr algn="l"/>
            <a:r>
              <a:rPr lang="en-US" dirty="0" smtClean="0">
                <a:solidFill>
                  <a:schemeClr val="accent4">
                    <a:lumMod val="50000"/>
                  </a:schemeClr>
                </a:solidFill>
              </a:rPr>
              <a:t>Then </a:t>
            </a:r>
            <a:r>
              <a:rPr lang="en-US" dirty="0" err="1" smtClean="0">
                <a:solidFill>
                  <a:schemeClr val="accent4">
                    <a:lumMod val="50000"/>
                  </a:schemeClr>
                </a:solidFill>
              </a:rPr>
              <a:t>Kanada</a:t>
            </a:r>
            <a:r>
              <a:rPr lang="en-US" dirty="0" smtClean="0">
                <a:solidFill>
                  <a:schemeClr val="accent4">
                    <a:lumMod val="50000"/>
                  </a:schemeClr>
                </a:solidFill>
              </a:rPr>
              <a:t> gives relationship between </a:t>
            </a:r>
            <a:r>
              <a:rPr lang="en-US" i="1" dirty="0" err="1" smtClean="0">
                <a:solidFill>
                  <a:schemeClr val="accent4">
                    <a:lumMod val="50000"/>
                  </a:schemeClr>
                </a:solidFill>
              </a:rPr>
              <a:t>nodana</a:t>
            </a:r>
            <a:r>
              <a:rPr lang="en-US" i="1" dirty="0" smtClean="0">
                <a:solidFill>
                  <a:schemeClr val="accent4">
                    <a:lumMod val="50000"/>
                  </a:schemeClr>
                </a:solidFill>
              </a:rPr>
              <a:t> </a:t>
            </a:r>
            <a:r>
              <a:rPr lang="en-US" dirty="0" smtClean="0">
                <a:solidFill>
                  <a:schemeClr val="accent4">
                    <a:lumMod val="50000"/>
                  </a:schemeClr>
                </a:solidFill>
              </a:rPr>
              <a:t>and effort: </a:t>
            </a:r>
            <a:br>
              <a:rPr lang="en-US" dirty="0" smtClean="0">
                <a:solidFill>
                  <a:schemeClr val="accent4">
                    <a:lumMod val="50000"/>
                  </a:schemeClr>
                </a:solidFill>
              </a:rPr>
            </a:br>
            <a:r>
              <a:rPr lang="en-US" dirty="0" smtClean="0">
                <a:solidFill>
                  <a:schemeClr val="accent4">
                    <a:lumMod val="50000"/>
                  </a:schemeClr>
                </a:solidFill>
              </a:rPr>
              <a:t>A </a:t>
            </a:r>
            <a:r>
              <a:rPr lang="en-US" dirty="0" smtClean="0">
                <a:solidFill>
                  <a:schemeClr val="accent4">
                    <a:lumMod val="50000"/>
                  </a:schemeClr>
                </a:solidFill>
              </a:rPr>
              <a:t>particular </a:t>
            </a:r>
            <a:r>
              <a:rPr lang="en-US" i="1" dirty="0" err="1" smtClean="0">
                <a:solidFill>
                  <a:schemeClr val="accent4">
                    <a:lumMod val="50000"/>
                  </a:schemeClr>
                </a:solidFill>
              </a:rPr>
              <a:t>prayatna</a:t>
            </a:r>
            <a:r>
              <a:rPr lang="en-US" dirty="0" smtClean="0">
                <a:solidFill>
                  <a:schemeClr val="accent4">
                    <a:lumMod val="50000"/>
                  </a:schemeClr>
                </a:solidFill>
              </a:rPr>
              <a:t> (effort, force) produces a particular </a:t>
            </a:r>
            <a:r>
              <a:rPr lang="en-US" i="1" dirty="0" err="1" smtClean="0">
                <a:solidFill>
                  <a:schemeClr val="accent4">
                    <a:lumMod val="50000"/>
                  </a:schemeClr>
                </a:solidFill>
              </a:rPr>
              <a:t>nodan</a:t>
            </a:r>
            <a:r>
              <a:rPr lang="en-US" dirty="0" smtClean="0">
                <a:solidFill>
                  <a:schemeClr val="accent4">
                    <a:lumMod val="50000"/>
                  </a:schemeClr>
                </a:solidFill>
              </a:rPr>
              <a:t> (?momentum). </a:t>
            </a:r>
            <a:r>
              <a:rPr lang="en-US" dirty="0" smtClean="0">
                <a:solidFill>
                  <a:schemeClr val="accent4">
                    <a:lumMod val="50000"/>
                  </a:schemeClr>
                </a:solidFill>
              </a:rPr>
              <a:t/>
            </a:r>
            <a:br>
              <a:rPr lang="en-US" dirty="0" smtClean="0">
                <a:solidFill>
                  <a:schemeClr val="accent4">
                    <a:lumMod val="50000"/>
                  </a:schemeClr>
                </a:solidFill>
              </a:rPr>
            </a:br>
            <a:r>
              <a:rPr lang="en-US" dirty="0" smtClean="0">
                <a:solidFill>
                  <a:schemeClr val="accent4">
                    <a:lumMod val="50000"/>
                  </a:schemeClr>
                </a:solidFill>
              </a:rPr>
              <a:t>(</a:t>
            </a:r>
            <a:r>
              <a:rPr lang="en-US" i="1" dirty="0" smtClean="0">
                <a:solidFill>
                  <a:schemeClr val="accent4">
                    <a:lumMod val="50000"/>
                  </a:schemeClr>
                </a:solidFill>
              </a:rPr>
              <a:t>Vaisheshika-Sutra</a:t>
            </a:r>
            <a:r>
              <a:rPr lang="en-US" dirty="0" smtClean="0">
                <a:solidFill>
                  <a:schemeClr val="accent4">
                    <a:lumMod val="50000"/>
                  </a:schemeClr>
                </a:solidFill>
              </a:rPr>
              <a:t>, 5.1.9)</a:t>
            </a:r>
            <a:endParaRPr lang="en-IN" dirty="0">
              <a:solidFill>
                <a:schemeClr val="accent4">
                  <a:lumMod val="50000"/>
                </a:schemeClr>
              </a:solidFill>
            </a:endParaRPr>
          </a:p>
        </p:txBody>
      </p:sp>
      <p:sp>
        <p:nvSpPr>
          <p:cNvPr id="3" name="Content Placeholder 2"/>
          <p:cNvSpPr>
            <a:spLocks noGrp="1"/>
          </p:cNvSpPr>
          <p:nvPr>
            <p:ph idx="1"/>
          </p:nvPr>
        </p:nvSpPr>
        <p:spPr>
          <a:xfrm>
            <a:off x="457200" y="3886200"/>
            <a:ext cx="8229600" cy="2239963"/>
          </a:xfrm>
        </p:spPr>
        <p:txBody>
          <a:bodyPr/>
          <a:lstStyle/>
          <a:p>
            <a:r>
              <a:rPr lang="en-US" dirty="0" err="1" smtClean="0"/>
              <a:t>Nodan</a:t>
            </a:r>
            <a:r>
              <a:rPr lang="en-US" dirty="0" smtClean="0"/>
              <a:t> is ‘impulse’. (</a:t>
            </a:r>
            <a:r>
              <a:rPr lang="en-US" dirty="0" err="1" smtClean="0"/>
              <a:t>Monier</a:t>
            </a:r>
            <a:r>
              <a:rPr lang="en-US" dirty="0" smtClean="0"/>
              <a:t>-Williams Dictionary). Which means change of momentum.</a:t>
            </a:r>
          </a:p>
          <a:p>
            <a:r>
              <a:rPr lang="en-US" dirty="0" smtClean="0"/>
              <a:t>Hence we can say that ‘change of momentum is proportional to the force applied.’</a:t>
            </a:r>
            <a:endParaRPr lang="en-IN"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30226"/>
          </a:xfrm>
        </p:spPr>
        <p:txBody>
          <a:bodyPr>
            <a:normAutofit/>
          </a:bodyPr>
          <a:lstStyle/>
          <a:p>
            <a:pPr algn="l"/>
            <a:r>
              <a:rPr lang="en-US" dirty="0" smtClean="0">
                <a:solidFill>
                  <a:schemeClr val="accent4">
                    <a:lumMod val="50000"/>
                  </a:schemeClr>
                </a:solidFill>
              </a:rPr>
              <a:t>A particular </a:t>
            </a:r>
            <a:r>
              <a:rPr lang="en-US" i="1" dirty="0" err="1" smtClean="0">
                <a:solidFill>
                  <a:schemeClr val="accent4">
                    <a:lumMod val="50000"/>
                  </a:schemeClr>
                </a:solidFill>
              </a:rPr>
              <a:t>nodan</a:t>
            </a:r>
            <a:r>
              <a:rPr lang="en-US" dirty="0" smtClean="0">
                <a:solidFill>
                  <a:schemeClr val="accent4">
                    <a:lumMod val="50000"/>
                  </a:schemeClr>
                </a:solidFill>
              </a:rPr>
              <a:t> (?momentum) produces a particular rise (of projectile). (</a:t>
            </a:r>
            <a:r>
              <a:rPr lang="en-US" i="1" dirty="0" err="1" smtClean="0">
                <a:solidFill>
                  <a:schemeClr val="accent4">
                    <a:lumMod val="50000"/>
                  </a:schemeClr>
                </a:solidFill>
              </a:rPr>
              <a:t>Vaisheshika</a:t>
            </a:r>
            <a:r>
              <a:rPr lang="en-US" i="1" dirty="0" smtClean="0">
                <a:solidFill>
                  <a:schemeClr val="accent4">
                    <a:lumMod val="50000"/>
                  </a:schemeClr>
                </a:solidFill>
              </a:rPr>
              <a:t>-Sutra</a:t>
            </a:r>
            <a:r>
              <a:rPr lang="en-US" dirty="0" smtClean="0">
                <a:solidFill>
                  <a:schemeClr val="accent4">
                    <a:lumMod val="50000"/>
                  </a:schemeClr>
                </a:solidFill>
              </a:rPr>
              <a:t>, 5.1.10)</a:t>
            </a:r>
            <a:endParaRPr lang="en-IN" dirty="0">
              <a:solidFill>
                <a:schemeClr val="accent4">
                  <a:lumMod val="50000"/>
                </a:schemeClr>
              </a:solidFill>
            </a:endParaRPr>
          </a:p>
        </p:txBody>
      </p:sp>
      <p:sp>
        <p:nvSpPr>
          <p:cNvPr id="3" name="Content Placeholder 2"/>
          <p:cNvSpPr>
            <a:spLocks noGrp="1"/>
          </p:cNvSpPr>
          <p:nvPr>
            <p:ph idx="1"/>
          </p:nvPr>
        </p:nvSpPr>
        <p:spPr>
          <a:xfrm>
            <a:off x="457200" y="4495800"/>
            <a:ext cx="8229600" cy="1630363"/>
          </a:xfrm>
        </p:spPr>
        <p:txBody>
          <a:bodyPr/>
          <a:lstStyle/>
          <a:p>
            <a:pPr>
              <a:buNone/>
            </a:pPr>
            <a:endParaRPr lang="en-US" dirty="0" smtClean="0"/>
          </a:p>
          <a:p>
            <a:pPr>
              <a:buNone/>
            </a:pPr>
            <a:r>
              <a:rPr lang="en-US" dirty="0" smtClean="0"/>
              <a:t>This reminds me of H = v</a:t>
            </a:r>
            <a:r>
              <a:rPr lang="en-US" dirty="0" smtClean="0">
                <a:latin typeface="Mangal"/>
                <a:cs typeface="Mangal"/>
              </a:rPr>
              <a:t>²/2g;</a:t>
            </a:r>
          </a:p>
          <a:p>
            <a:pPr>
              <a:buNone/>
            </a:pPr>
            <a:endParaRPr lang="en-I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290266"/>
          </a:xfrm>
        </p:spPr>
        <p:txBody>
          <a:bodyPr>
            <a:normAutofit/>
          </a:bodyPr>
          <a:lstStyle/>
          <a:p>
            <a:pPr algn="just"/>
            <a:r>
              <a:rPr lang="en-US" dirty="0" smtClean="0">
                <a:solidFill>
                  <a:schemeClr val="accent4">
                    <a:lumMod val="50000"/>
                  </a:schemeClr>
                </a:solidFill>
              </a:rPr>
              <a:t>When the hand (holding musal) falls </a:t>
            </a:r>
            <a:r>
              <a:rPr lang="en-US" dirty="0" smtClean="0">
                <a:solidFill>
                  <a:schemeClr val="accent4">
                    <a:lumMod val="50000"/>
                  </a:schemeClr>
                </a:solidFill>
              </a:rPr>
              <a:t>freely (</a:t>
            </a:r>
            <a:r>
              <a:rPr lang="en-US" dirty="0" smtClean="0">
                <a:solidFill>
                  <a:schemeClr val="accent4">
                    <a:lumMod val="50000"/>
                  </a:schemeClr>
                </a:solidFill>
              </a:rPr>
              <a:t>with the musal), </a:t>
            </a:r>
            <a:r>
              <a:rPr lang="en-US" dirty="0" smtClean="0">
                <a:solidFill>
                  <a:schemeClr val="accent4">
                    <a:lumMod val="50000"/>
                  </a:schemeClr>
                </a:solidFill>
              </a:rPr>
              <a:t>it is </a:t>
            </a:r>
            <a:r>
              <a:rPr lang="en-US" dirty="0" smtClean="0">
                <a:solidFill>
                  <a:schemeClr val="accent4">
                    <a:lumMod val="50000"/>
                  </a:schemeClr>
                </a:solidFill>
              </a:rPr>
              <a:t>doing a </a:t>
            </a:r>
            <a:r>
              <a:rPr lang="en-US" i="1" dirty="0" smtClean="0">
                <a:solidFill>
                  <a:srgbClr val="FF0000"/>
                </a:solidFill>
              </a:rPr>
              <a:t>dara-karma</a:t>
            </a:r>
            <a:r>
              <a:rPr lang="en-US" dirty="0" smtClean="0">
                <a:solidFill>
                  <a:schemeClr val="accent4">
                    <a:lumMod val="50000"/>
                  </a:schemeClr>
                </a:solidFill>
              </a:rPr>
              <a:t> or ladies act (passive work). </a:t>
            </a:r>
            <a:r>
              <a:rPr lang="en-US" dirty="0" smtClean="0">
                <a:solidFill>
                  <a:schemeClr val="accent4">
                    <a:lumMod val="50000"/>
                  </a:schemeClr>
                </a:solidFill>
              </a:rPr>
              <a:t/>
            </a:r>
            <a:br>
              <a:rPr lang="en-US" dirty="0" smtClean="0">
                <a:solidFill>
                  <a:schemeClr val="accent4">
                    <a:lumMod val="50000"/>
                  </a:schemeClr>
                </a:solidFill>
              </a:rPr>
            </a:br>
            <a:r>
              <a:rPr lang="en-US" dirty="0" smtClean="0">
                <a:solidFill>
                  <a:schemeClr val="accent4">
                    <a:lumMod val="50000"/>
                  </a:schemeClr>
                </a:solidFill>
              </a:rPr>
              <a:t>(</a:t>
            </a:r>
            <a:r>
              <a:rPr lang="en-US" i="1" dirty="0" smtClean="0">
                <a:solidFill>
                  <a:schemeClr val="accent4">
                    <a:lumMod val="50000"/>
                  </a:schemeClr>
                </a:solidFill>
              </a:rPr>
              <a:t>Vaisheshika-Sutra</a:t>
            </a:r>
            <a:r>
              <a:rPr lang="en-US" dirty="0" smtClean="0">
                <a:solidFill>
                  <a:schemeClr val="accent4">
                    <a:lumMod val="50000"/>
                  </a:schemeClr>
                </a:solidFill>
              </a:rPr>
              <a:t>, 5.1.11) </a:t>
            </a:r>
            <a:endParaRPr lang="en-IN" dirty="0">
              <a:solidFill>
                <a:schemeClr val="accent4">
                  <a:lumMod val="50000"/>
                </a:schemeClr>
              </a:solidFill>
            </a:endParaRPr>
          </a:p>
        </p:txBody>
      </p:sp>
      <p:sp>
        <p:nvSpPr>
          <p:cNvPr id="3" name="Content Placeholder 2"/>
          <p:cNvSpPr>
            <a:spLocks noGrp="1"/>
          </p:cNvSpPr>
          <p:nvPr>
            <p:ph idx="1"/>
          </p:nvPr>
        </p:nvSpPr>
        <p:spPr>
          <a:xfrm>
            <a:off x="457200" y="4267200"/>
            <a:ext cx="8229600" cy="1858963"/>
          </a:xfrm>
        </p:spPr>
        <p:txBody>
          <a:bodyPr>
            <a:normAutofit fontScale="92500"/>
          </a:bodyPr>
          <a:lstStyle/>
          <a:p>
            <a:pPr>
              <a:buNone/>
            </a:pPr>
            <a:r>
              <a:rPr lang="en-US" dirty="0" smtClean="0"/>
              <a:t>This gives </a:t>
            </a:r>
            <a:r>
              <a:rPr lang="en-US" dirty="0" smtClean="0"/>
              <a:t>the </a:t>
            </a:r>
            <a:r>
              <a:rPr lang="en-US" dirty="0" smtClean="0"/>
              <a:t>definition of passive-karma. Passive karma is that karma when force is applied by something else and the motion and force both are in the same </a:t>
            </a:r>
            <a:r>
              <a:rPr lang="en-US" dirty="0" smtClean="0"/>
              <a:t>direction, as in the case of hand-musal combine.</a:t>
            </a:r>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Bang Theory</a:t>
            </a:r>
            <a:endParaRPr lang="en-IN" dirty="0"/>
          </a:p>
        </p:txBody>
      </p:sp>
      <p:sp>
        <p:nvSpPr>
          <p:cNvPr id="3" name="Content Placeholder 2"/>
          <p:cNvSpPr>
            <a:spLocks noGrp="1"/>
          </p:cNvSpPr>
          <p:nvPr>
            <p:ph sz="quarter" idx="1"/>
          </p:nvPr>
        </p:nvSpPr>
        <p:spPr/>
        <p:txBody>
          <a:bodyPr/>
          <a:lstStyle/>
          <a:p>
            <a:pPr>
              <a:buNone/>
            </a:pPr>
            <a:r>
              <a:rPr lang="en-US" dirty="0" smtClean="0"/>
              <a:t>The </a:t>
            </a:r>
            <a:r>
              <a:rPr lang="en-US" i="1" dirty="0" smtClean="0"/>
              <a:t>Nasadiya Sutra </a:t>
            </a:r>
            <a:r>
              <a:rPr lang="en-US" dirty="0" smtClean="0"/>
              <a:t>of the </a:t>
            </a:r>
            <a:r>
              <a:rPr lang="en-US" i="1" dirty="0" smtClean="0"/>
              <a:t>Rig-Veda</a:t>
            </a:r>
          </a:p>
          <a:p>
            <a:pPr>
              <a:buNone/>
            </a:pPr>
            <a:r>
              <a:rPr lang="en-US" i="1" dirty="0" smtClean="0"/>
              <a:t>(Rig-Veda</a:t>
            </a:r>
            <a:r>
              <a:rPr lang="en-US" dirty="0" smtClean="0"/>
              <a:t> 10.129</a:t>
            </a:r>
            <a:r>
              <a:rPr lang="en-US" i="1" dirty="0" smtClean="0"/>
              <a:t>)</a:t>
            </a:r>
          </a:p>
          <a:p>
            <a:pPr>
              <a:buNone/>
            </a:pPr>
            <a:r>
              <a:rPr lang="en-US" dirty="0" smtClean="0"/>
              <a:t>That this and other Vedic descriptions of creation are a “Big Bang” theory has been accepted after proper examination of the texts.</a:t>
            </a:r>
          </a:p>
          <a:p>
            <a:pPr>
              <a:buNone/>
            </a:pPr>
            <a:endParaRPr lang="en-US" dirty="0" smtClean="0"/>
          </a:p>
          <a:p>
            <a:pPr>
              <a:buNone/>
            </a:pPr>
            <a:r>
              <a:rPr lang="en-US" dirty="0" smtClean="0"/>
              <a:t>(See Priyadarshi 2007; Capra, 1991, The Tao of Physics; </a:t>
            </a:r>
            <a:r>
              <a:rPr lang="en-US" dirty="0" err="1" smtClean="0"/>
              <a:t>Teresi</a:t>
            </a:r>
            <a:r>
              <a:rPr lang="en-US" dirty="0" smtClean="0"/>
              <a:t>, 2002, The Lost Discoveries) </a:t>
            </a:r>
            <a:endParaRPr lang="en-US" dirty="0" smtClean="0"/>
          </a:p>
          <a:p>
            <a:pPr>
              <a:buNone/>
            </a:pP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Thus the </a:t>
            </a:r>
            <a:r>
              <a:rPr lang="en-US" i="1" dirty="0" err="1" smtClean="0"/>
              <a:t>Vaisheshikas</a:t>
            </a:r>
            <a:r>
              <a:rPr lang="en-US" dirty="0" smtClean="0"/>
              <a:t> understood that work, kinetic energy and potential energy are only different stages or forms of the same thing.</a:t>
            </a:r>
            <a:endParaRPr lang="en-I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Spiritual </a:t>
            </a:r>
            <a:r>
              <a:rPr lang="en-US" dirty="0" err="1" smtClean="0"/>
              <a:t>samskara</a:t>
            </a:r>
            <a:endParaRPr lang="en-IN" dirty="0"/>
          </a:p>
        </p:txBody>
      </p:sp>
      <p:sp>
        <p:nvSpPr>
          <p:cNvPr id="3" name="Content Placeholder 2"/>
          <p:cNvSpPr>
            <a:spLocks noGrp="1"/>
          </p:cNvSpPr>
          <p:nvPr>
            <p:ph idx="1"/>
          </p:nvPr>
        </p:nvSpPr>
        <p:spPr/>
        <p:txBody>
          <a:bodyPr/>
          <a:lstStyle/>
          <a:p>
            <a:r>
              <a:rPr lang="en-US" dirty="0" err="1" smtClean="0"/>
              <a:t>Samskara</a:t>
            </a:r>
            <a:r>
              <a:rPr lang="en-US" dirty="0" smtClean="0"/>
              <a:t> is ‘action’ done on to someone in the past. </a:t>
            </a:r>
            <a:r>
              <a:rPr lang="en-US" smtClean="0"/>
              <a:t>It includes </a:t>
            </a:r>
            <a:r>
              <a:rPr lang="en-US" dirty="0" smtClean="0"/>
              <a:t>‘impacts’ of past violence.</a:t>
            </a:r>
            <a:endParaRPr lang="en-IN"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 spiritual karma</a:t>
            </a:r>
            <a:endParaRPr lang="en-IN" dirty="0"/>
          </a:p>
        </p:txBody>
      </p:sp>
      <p:sp>
        <p:nvSpPr>
          <p:cNvPr id="3" name="Content Placeholder 2"/>
          <p:cNvSpPr>
            <a:spLocks noGrp="1"/>
          </p:cNvSpPr>
          <p:nvPr>
            <p:ph idx="1"/>
          </p:nvPr>
        </p:nvSpPr>
        <p:spPr/>
        <p:txBody>
          <a:bodyPr/>
          <a:lstStyle/>
          <a:p>
            <a:r>
              <a:rPr lang="en-US" dirty="0" smtClean="0"/>
              <a:t>Karma is ‘accumulated work’ of past actions/ efforts.</a:t>
            </a:r>
          </a:p>
          <a:p>
            <a:r>
              <a:rPr lang="en-US" dirty="0" smtClean="0"/>
              <a:t>It cannot be destroyed. </a:t>
            </a:r>
          </a:p>
          <a:p>
            <a:r>
              <a:rPr lang="en-US" dirty="0" smtClean="0"/>
              <a:t>It has to produce a certain amount of work/fruit, before it can be exhausted.</a:t>
            </a:r>
            <a:endParaRPr lang="en-I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0"/>
            <a:ext cx="8534400" cy="1340768"/>
          </a:xfrm>
        </p:spPr>
        <p:txBody>
          <a:bodyPr>
            <a:noAutofit/>
          </a:bodyPr>
          <a:lstStyle/>
          <a:p>
            <a:r>
              <a:rPr lang="en-US" sz="3200" dirty="0" smtClean="0">
                <a:solidFill>
                  <a:schemeClr val="accent1">
                    <a:lumMod val="75000"/>
                  </a:schemeClr>
                </a:solidFill>
              </a:rPr>
              <a:t>Rate of change of </a:t>
            </a:r>
            <a:r>
              <a:rPr lang="en-US" sz="3200" dirty="0" err="1" smtClean="0">
                <a:solidFill>
                  <a:schemeClr val="accent1">
                    <a:lumMod val="75000"/>
                  </a:schemeClr>
                </a:solidFill>
              </a:rPr>
              <a:t>sanskara</a:t>
            </a:r>
            <a:r>
              <a:rPr lang="en-US" sz="3200" dirty="0" smtClean="0">
                <a:solidFill>
                  <a:schemeClr val="accent1">
                    <a:lumMod val="75000"/>
                  </a:schemeClr>
                </a:solidFill>
              </a:rPr>
              <a:t> with height in a vertically thrown projectile (</a:t>
            </a:r>
            <a:r>
              <a:rPr lang="en-US" sz="3200" dirty="0" err="1" smtClean="0">
                <a:solidFill>
                  <a:schemeClr val="accent1">
                    <a:lumMod val="75000"/>
                  </a:schemeClr>
                </a:solidFill>
              </a:rPr>
              <a:t>dǿ</a:t>
            </a:r>
            <a:r>
              <a:rPr lang="en-US" sz="3200" dirty="0" smtClean="0">
                <a:solidFill>
                  <a:schemeClr val="accent1">
                    <a:lumMod val="75000"/>
                  </a:schemeClr>
                </a:solidFill>
              </a:rPr>
              <a:t>/dh</a:t>
            </a:r>
            <a:r>
              <a:rPr lang="en-US" sz="3200" dirty="0" smtClean="0">
                <a:solidFill>
                  <a:schemeClr val="accent1">
                    <a:lumMod val="75000"/>
                  </a:schemeClr>
                </a:solidFill>
              </a:rPr>
              <a:t>)</a:t>
            </a:r>
            <a:endParaRPr lang="en-IN" sz="3200" dirty="0">
              <a:solidFill>
                <a:schemeClr val="accent1">
                  <a:lumMod val="75000"/>
                </a:schemeClr>
              </a:solidFill>
            </a:endParaRPr>
          </a:p>
        </p:txBody>
      </p:sp>
      <p:sp>
        <p:nvSpPr>
          <p:cNvPr id="3" name="Content Placeholder 2"/>
          <p:cNvSpPr>
            <a:spLocks noGrp="1"/>
          </p:cNvSpPr>
          <p:nvPr>
            <p:ph idx="1"/>
          </p:nvPr>
        </p:nvSpPr>
        <p:spPr/>
        <p:txBody>
          <a:bodyPr>
            <a:normAutofit lnSpcReduction="10000"/>
          </a:bodyPr>
          <a:lstStyle/>
          <a:p>
            <a:r>
              <a:rPr lang="en-US" i="1" dirty="0" err="1" smtClean="0"/>
              <a:t>Nodnat-aadyam-ishoh</a:t>
            </a:r>
            <a:r>
              <a:rPr lang="en-US" i="1" dirty="0" smtClean="0"/>
              <a:t> karma tat-</a:t>
            </a:r>
            <a:r>
              <a:rPr lang="en-US" i="1" dirty="0" err="1" smtClean="0"/>
              <a:t>karmakaaritaat</a:t>
            </a:r>
            <a:r>
              <a:rPr lang="en-US" i="1" dirty="0" smtClean="0"/>
              <a:t>-cha </a:t>
            </a:r>
            <a:r>
              <a:rPr lang="en-US" i="1" dirty="0" err="1" smtClean="0"/>
              <a:t>samsakarat-uttaram</a:t>
            </a:r>
            <a:r>
              <a:rPr lang="en-US" i="1" dirty="0" smtClean="0"/>
              <a:t> </a:t>
            </a:r>
            <a:r>
              <a:rPr lang="en-US" i="1" dirty="0" err="1" smtClean="0"/>
              <a:t>tathottaramuttaram</a:t>
            </a:r>
            <a:r>
              <a:rPr lang="en-US" i="1" dirty="0" smtClean="0"/>
              <a:t> cha.</a:t>
            </a:r>
            <a:r>
              <a:rPr lang="en-US" dirty="0" smtClean="0"/>
              <a:t>   </a:t>
            </a:r>
            <a:r>
              <a:rPr lang="en-US" i="1" dirty="0" err="1" smtClean="0"/>
              <a:t>Vaisheshika</a:t>
            </a:r>
            <a:r>
              <a:rPr lang="en-US" i="1" dirty="0" smtClean="0"/>
              <a:t>-Sutra, </a:t>
            </a:r>
            <a:r>
              <a:rPr lang="en-US" dirty="0" smtClean="0"/>
              <a:t>5.1.17</a:t>
            </a:r>
            <a:endParaRPr lang="en-IN" dirty="0" smtClean="0"/>
          </a:p>
          <a:p>
            <a:r>
              <a:rPr lang="en-US" i="1" dirty="0" err="1" smtClean="0"/>
              <a:t>Samsakaara-abhaave</a:t>
            </a:r>
            <a:r>
              <a:rPr lang="en-US" i="1" dirty="0" smtClean="0"/>
              <a:t> </a:t>
            </a:r>
            <a:r>
              <a:rPr lang="en-US" i="1" dirty="0" err="1" smtClean="0"/>
              <a:t>gurutvaat</a:t>
            </a:r>
            <a:r>
              <a:rPr lang="en-US" i="1" dirty="0" smtClean="0"/>
              <a:t> </a:t>
            </a:r>
            <a:r>
              <a:rPr lang="en-US" i="1" dirty="0" err="1" smtClean="0"/>
              <a:t>patanam</a:t>
            </a:r>
            <a:r>
              <a:rPr lang="en-US" i="1" dirty="0" smtClean="0"/>
              <a:t>.</a:t>
            </a:r>
            <a:r>
              <a:rPr lang="en-US" dirty="0" smtClean="0"/>
              <a:t>   </a:t>
            </a:r>
            <a:r>
              <a:rPr lang="en-US" i="1" dirty="0" err="1" smtClean="0"/>
              <a:t>Vaisheshika</a:t>
            </a:r>
            <a:r>
              <a:rPr lang="en-US" i="1" dirty="0" smtClean="0"/>
              <a:t>-Sutra</a:t>
            </a:r>
            <a:r>
              <a:rPr lang="en-US" dirty="0" smtClean="0"/>
              <a:t>, 5.1.18</a:t>
            </a:r>
            <a:endParaRPr lang="en-IN" dirty="0" smtClean="0"/>
          </a:p>
          <a:p>
            <a:r>
              <a:rPr lang="en-US" dirty="0" smtClean="0"/>
              <a:t>Meaning: Initially the impulse (</a:t>
            </a:r>
            <a:r>
              <a:rPr lang="en-US" i="1" dirty="0" err="1" smtClean="0"/>
              <a:t>nodana</a:t>
            </a:r>
            <a:r>
              <a:rPr lang="en-US" i="1" dirty="0" smtClean="0"/>
              <a:t>)</a:t>
            </a:r>
            <a:r>
              <a:rPr lang="en-US" dirty="0" smtClean="0"/>
              <a:t> applied to the projectile produces </a:t>
            </a:r>
            <a:r>
              <a:rPr lang="en-US" i="1" dirty="0" smtClean="0"/>
              <a:t>karma</a:t>
            </a:r>
            <a:r>
              <a:rPr lang="en-US" dirty="0" smtClean="0"/>
              <a:t> (?kinetic energy) in the projectile. As the projectile rises, higher and higher </a:t>
            </a:r>
            <a:r>
              <a:rPr lang="en-US" i="1" dirty="0" err="1" smtClean="0"/>
              <a:t>samsakara</a:t>
            </a:r>
            <a:r>
              <a:rPr lang="en-US" dirty="0" smtClean="0"/>
              <a:t> (energy stored) is used.  When the </a:t>
            </a:r>
            <a:r>
              <a:rPr lang="en-US" i="1" dirty="0" err="1" smtClean="0"/>
              <a:t>samsakara</a:t>
            </a:r>
            <a:r>
              <a:rPr lang="en-US" dirty="0" smtClean="0"/>
              <a:t> of the projectile is exhausted, it starts falling down under the influence of gravity. </a:t>
            </a:r>
            <a:endParaRPr lang="en-IN" dirty="0" smtClean="0"/>
          </a:p>
          <a:p>
            <a:endParaRPr lang="en-I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70186"/>
          </a:xfrm>
        </p:spPr>
        <p:txBody>
          <a:bodyPr>
            <a:normAutofit fontScale="90000"/>
          </a:bodyPr>
          <a:lstStyle/>
          <a:p>
            <a:r>
              <a:rPr lang="en-IN" sz="3200" dirty="0" err="1" smtClean="0">
                <a:solidFill>
                  <a:schemeClr val="accent1">
                    <a:lumMod val="75000"/>
                  </a:schemeClr>
                </a:solidFill>
              </a:rPr>
              <a:t>Prashastapada</a:t>
            </a:r>
            <a:r>
              <a:rPr lang="en-IN" sz="3200" dirty="0" smtClean="0">
                <a:solidFill>
                  <a:schemeClr val="accent1">
                    <a:lumMod val="75000"/>
                  </a:schemeClr>
                </a:solidFill>
              </a:rPr>
              <a:t> says that </a:t>
            </a:r>
            <a:r>
              <a:rPr lang="en-IN" sz="3200" i="1" dirty="0" err="1" smtClean="0">
                <a:solidFill>
                  <a:schemeClr val="accent1">
                    <a:lumMod val="75000"/>
                  </a:schemeClr>
                </a:solidFill>
              </a:rPr>
              <a:t>samskara</a:t>
            </a:r>
            <a:r>
              <a:rPr lang="en-IN" sz="3200" dirty="0" smtClean="0">
                <a:solidFill>
                  <a:schemeClr val="accent1">
                    <a:lumMod val="75000"/>
                  </a:schemeClr>
                </a:solidFill>
              </a:rPr>
              <a:t> is of three types viz. </a:t>
            </a:r>
            <a:r>
              <a:rPr lang="en-IN" sz="3200" i="1" dirty="0" err="1" smtClean="0">
                <a:solidFill>
                  <a:schemeClr val="accent1">
                    <a:lumMod val="75000"/>
                  </a:schemeClr>
                </a:solidFill>
              </a:rPr>
              <a:t>vega</a:t>
            </a:r>
            <a:r>
              <a:rPr lang="en-IN" sz="3200" i="1" dirty="0" smtClean="0">
                <a:solidFill>
                  <a:schemeClr val="accent1">
                    <a:lumMod val="75000"/>
                  </a:schemeClr>
                </a:solidFill>
              </a:rPr>
              <a:t>, </a:t>
            </a:r>
            <a:r>
              <a:rPr lang="en-IN" sz="3200" i="1" dirty="0" err="1" smtClean="0">
                <a:solidFill>
                  <a:schemeClr val="accent1">
                    <a:lumMod val="75000"/>
                  </a:schemeClr>
                </a:solidFill>
              </a:rPr>
              <a:t>bhaavana</a:t>
            </a:r>
            <a:r>
              <a:rPr lang="en-IN" sz="3200" dirty="0" smtClean="0">
                <a:solidFill>
                  <a:schemeClr val="accent1">
                    <a:lumMod val="75000"/>
                  </a:schemeClr>
                </a:solidFill>
              </a:rPr>
              <a:t> </a:t>
            </a:r>
            <a:r>
              <a:rPr lang="en-IN" sz="3200" dirty="0" smtClean="0">
                <a:solidFill>
                  <a:schemeClr val="accent1">
                    <a:lumMod val="75000"/>
                  </a:schemeClr>
                </a:solidFill>
              </a:rPr>
              <a:t>(impression) and </a:t>
            </a:r>
            <a:r>
              <a:rPr lang="en-IN" sz="3200" i="1" dirty="0" err="1" smtClean="0">
                <a:solidFill>
                  <a:schemeClr val="accent1">
                    <a:lumMod val="75000"/>
                  </a:schemeClr>
                </a:solidFill>
              </a:rPr>
              <a:t>sthitistapaka</a:t>
            </a:r>
            <a:r>
              <a:rPr lang="en-IN" sz="3200" i="1" dirty="0" smtClean="0">
                <a:solidFill>
                  <a:schemeClr val="accent1">
                    <a:lumMod val="75000"/>
                  </a:schemeClr>
                </a:solidFill>
              </a:rPr>
              <a:t> (</a:t>
            </a:r>
            <a:r>
              <a:rPr lang="en-IN" sz="3200" dirty="0" smtClean="0">
                <a:solidFill>
                  <a:schemeClr val="accent1">
                    <a:lumMod val="75000"/>
                  </a:schemeClr>
                </a:solidFill>
              </a:rPr>
              <a:t>form-restoring)</a:t>
            </a:r>
            <a:endParaRPr lang="en-IN" sz="3200" dirty="0">
              <a:solidFill>
                <a:schemeClr val="accent1">
                  <a:lumMod val="75000"/>
                </a:schemeClr>
              </a:solidFill>
            </a:endParaRPr>
          </a:p>
        </p:txBody>
      </p:sp>
      <p:sp>
        <p:nvSpPr>
          <p:cNvPr id="3" name="Content Placeholder 2"/>
          <p:cNvSpPr>
            <a:spLocks noGrp="1"/>
          </p:cNvSpPr>
          <p:nvPr>
            <p:ph idx="1"/>
          </p:nvPr>
        </p:nvSpPr>
        <p:spPr>
          <a:xfrm>
            <a:off x="457200" y="2819400"/>
            <a:ext cx="8229600" cy="3306763"/>
          </a:xfrm>
        </p:spPr>
        <p:txBody>
          <a:bodyPr/>
          <a:lstStyle/>
          <a:p>
            <a:pPr>
              <a:buNone/>
            </a:pPr>
            <a:r>
              <a:rPr lang="en-IN" i="1" dirty="0" err="1" smtClean="0"/>
              <a:t>Samsakara</a:t>
            </a:r>
            <a:r>
              <a:rPr lang="en-IN" i="1" dirty="0" smtClean="0"/>
              <a:t> </a:t>
            </a:r>
            <a:r>
              <a:rPr lang="en-IN" i="1" dirty="0" err="1" smtClean="0"/>
              <a:t>Prakaranam</a:t>
            </a:r>
            <a:r>
              <a:rPr lang="en-IN" dirty="0" smtClean="0"/>
              <a:t> in the  </a:t>
            </a:r>
            <a:r>
              <a:rPr lang="en-IN" i="1" dirty="0" err="1" smtClean="0"/>
              <a:t>Prashastapada</a:t>
            </a:r>
            <a:r>
              <a:rPr lang="en-IN" i="1" dirty="0" smtClean="0"/>
              <a:t> </a:t>
            </a:r>
            <a:r>
              <a:rPr lang="en-IN" i="1" dirty="0" err="1" smtClean="0"/>
              <a:t>Bhashyam</a:t>
            </a:r>
            <a:r>
              <a:rPr lang="en-IN" i="1" dirty="0" smtClean="0"/>
              <a:t>,</a:t>
            </a:r>
            <a:r>
              <a:rPr lang="en-IN" dirty="0" smtClean="0"/>
              <a:t> Hindi Tr. </a:t>
            </a:r>
            <a:r>
              <a:rPr lang="en-IN" i="1" dirty="0" smtClean="0"/>
              <a:t>op. cit</a:t>
            </a:r>
            <a:r>
              <a:rPr lang="en-IN" dirty="0" smtClean="0"/>
              <a:t>. p. 221-3.</a:t>
            </a:r>
            <a:endParaRPr lang="en-IN"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normAutofit fontScale="90000"/>
          </a:bodyPr>
          <a:lstStyle/>
          <a:p>
            <a:r>
              <a:rPr lang="en-US" dirty="0" smtClean="0">
                <a:solidFill>
                  <a:schemeClr val="accent1">
                    <a:lumMod val="75000"/>
                  </a:schemeClr>
                </a:solidFill>
              </a:rPr>
              <a:t>Knowledge of Vector in ancient Indian Physics</a:t>
            </a:r>
            <a:endParaRPr lang="en-IN" dirty="0">
              <a:solidFill>
                <a:schemeClr val="accent1">
                  <a:lumMod val="75000"/>
                </a:schemeClr>
              </a:solidFill>
            </a:endParaRPr>
          </a:p>
        </p:txBody>
      </p:sp>
      <p:sp>
        <p:nvSpPr>
          <p:cNvPr id="3" name="Content Placeholder 2"/>
          <p:cNvSpPr>
            <a:spLocks noGrp="1"/>
          </p:cNvSpPr>
          <p:nvPr>
            <p:ph idx="1"/>
          </p:nvPr>
        </p:nvSpPr>
        <p:spPr>
          <a:xfrm>
            <a:off x="457200" y="2348880"/>
            <a:ext cx="8229600" cy="3777283"/>
          </a:xfrm>
        </p:spPr>
        <p:txBody>
          <a:bodyPr/>
          <a:lstStyle/>
          <a:p>
            <a:pPr>
              <a:buNone/>
            </a:pPr>
            <a:r>
              <a:rPr lang="en-US" sz="3600" i="1" dirty="0" smtClean="0">
                <a:solidFill>
                  <a:schemeClr val="accent4">
                    <a:lumMod val="50000"/>
                  </a:schemeClr>
                </a:solidFill>
              </a:rPr>
              <a:t>Dig-</a:t>
            </a:r>
            <a:r>
              <a:rPr lang="en-US" sz="3600" i="1" dirty="0" err="1" smtClean="0">
                <a:solidFill>
                  <a:schemeClr val="accent4">
                    <a:lumMod val="50000"/>
                  </a:schemeClr>
                </a:solidFill>
              </a:rPr>
              <a:t>vishishta</a:t>
            </a:r>
            <a:r>
              <a:rPr lang="en-US" sz="3600" dirty="0" smtClean="0">
                <a:solidFill>
                  <a:schemeClr val="accent4">
                    <a:lumMod val="50000"/>
                  </a:schemeClr>
                </a:solidFill>
              </a:rPr>
              <a:t> (</a:t>
            </a:r>
            <a:r>
              <a:rPr lang="en-US" sz="3600" i="1" dirty="0" smtClean="0">
                <a:solidFill>
                  <a:schemeClr val="accent4">
                    <a:lumMod val="50000"/>
                  </a:schemeClr>
                </a:solidFill>
              </a:rPr>
              <a:t>karma-</a:t>
            </a:r>
            <a:r>
              <a:rPr lang="en-US" sz="3600" i="1" dirty="0" err="1" smtClean="0">
                <a:solidFill>
                  <a:schemeClr val="accent4">
                    <a:lumMod val="50000"/>
                  </a:schemeClr>
                </a:solidFill>
              </a:rPr>
              <a:t>padartha</a:t>
            </a:r>
            <a:r>
              <a:rPr lang="en-US" sz="3600" i="1" dirty="0" smtClean="0">
                <a:solidFill>
                  <a:schemeClr val="accent4">
                    <a:lumMod val="50000"/>
                  </a:schemeClr>
                </a:solidFill>
              </a:rPr>
              <a:t>-</a:t>
            </a:r>
            <a:r>
              <a:rPr lang="en-US" sz="3600" i="1" dirty="0" err="1" smtClean="0">
                <a:solidFill>
                  <a:schemeClr val="accent4">
                    <a:lumMod val="50000"/>
                  </a:schemeClr>
                </a:solidFill>
              </a:rPr>
              <a:t>nirupanam</a:t>
            </a:r>
            <a:r>
              <a:rPr lang="en-US" sz="3600" i="1" dirty="0" smtClean="0">
                <a:solidFill>
                  <a:schemeClr val="accent4">
                    <a:lumMod val="50000"/>
                  </a:schemeClr>
                </a:solidFill>
              </a:rPr>
              <a:t> </a:t>
            </a:r>
            <a:r>
              <a:rPr lang="en-US" sz="3600" i="1" dirty="0" err="1" smtClean="0">
                <a:solidFill>
                  <a:schemeClr val="accent4">
                    <a:lumMod val="50000"/>
                  </a:schemeClr>
                </a:solidFill>
              </a:rPr>
              <a:t>Prakaranam</a:t>
            </a:r>
            <a:r>
              <a:rPr lang="en-US" sz="3600" dirty="0" smtClean="0">
                <a:solidFill>
                  <a:schemeClr val="accent4">
                    <a:lumMod val="50000"/>
                  </a:schemeClr>
                </a:solidFill>
              </a:rPr>
              <a:t>) and </a:t>
            </a:r>
            <a:endParaRPr lang="en-US" sz="3600" dirty="0" smtClean="0">
              <a:solidFill>
                <a:schemeClr val="accent4">
                  <a:lumMod val="50000"/>
                </a:schemeClr>
              </a:solidFill>
            </a:endParaRPr>
          </a:p>
          <a:p>
            <a:pPr>
              <a:buNone/>
            </a:pPr>
            <a:r>
              <a:rPr lang="en-US" sz="3600" i="1" dirty="0" err="1" smtClean="0">
                <a:solidFill>
                  <a:schemeClr val="accent4">
                    <a:lumMod val="50000"/>
                  </a:schemeClr>
                </a:solidFill>
              </a:rPr>
              <a:t>niyat</a:t>
            </a:r>
            <a:r>
              <a:rPr lang="en-US" sz="3600" i="1" dirty="0" smtClean="0">
                <a:solidFill>
                  <a:schemeClr val="accent4">
                    <a:lumMod val="50000"/>
                  </a:schemeClr>
                </a:solidFill>
              </a:rPr>
              <a:t>-dig-</a:t>
            </a:r>
            <a:r>
              <a:rPr lang="en-US" sz="3600" i="1" dirty="0" err="1" smtClean="0">
                <a:solidFill>
                  <a:schemeClr val="accent4">
                    <a:lumMod val="50000"/>
                  </a:schemeClr>
                </a:solidFill>
              </a:rPr>
              <a:t>kriya</a:t>
            </a:r>
            <a:r>
              <a:rPr lang="en-US" sz="3600" i="1" dirty="0" smtClean="0">
                <a:solidFill>
                  <a:schemeClr val="accent4">
                    <a:lumMod val="50000"/>
                  </a:schemeClr>
                </a:solidFill>
              </a:rPr>
              <a:t>-</a:t>
            </a:r>
            <a:r>
              <a:rPr lang="en-US" sz="3600" i="1" dirty="0" err="1" smtClean="0">
                <a:solidFill>
                  <a:schemeClr val="accent4">
                    <a:lumMod val="50000"/>
                  </a:schemeClr>
                </a:solidFill>
              </a:rPr>
              <a:t>vishishta</a:t>
            </a:r>
            <a:r>
              <a:rPr lang="en-US" sz="3600" i="1" dirty="0" smtClean="0">
                <a:solidFill>
                  <a:schemeClr val="accent4">
                    <a:lumMod val="50000"/>
                  </a:schemeClr>
                </a:solidFill>
              </a:rPr>
              <a:t> </a:t>
            </a:r>
            <a:r>
              <a:rPr lang="en-US" sz="3600" i="1" dirty="0" smtClean="0">
                <a:solidFill>
                  <a:schemeClr val="accent4">
                    <a:lumMod val="50000"/>
                  </a:schemeClr>
                </a:solidFill>
              </a:rPr>
              <a:t>(</a:t>
            </a:r>
            <a:r>
              <a:rPr lang="en-US" sz="3600" i="1" dirty="0" err="1" smtClean="0">
                <a:solidFill>
                  <a:schemeClr val="accent4">
                    <a:lumMod val="50000"/>
                  </a:schemeClr>
                </a:solidFill>
              </a:rPr>
              <a:t>samsakara</a:t>
            </a:r>
            <a:r>
              <a:rPr lang="en-US" sz="3600" i="1" dirty="0" smtClean="0">
                <a:solidFill>
                  <a:schemeClr val="accent4">
                    <a:lumMod val="50000"/>
                  </a:schemeClr>
                </a:solidFill>
              </a:rPr>
              <a:t> </a:t>
            </a:r>
            <a:r>
              <a:rPr lang="en-US" sz="3600" i="1" dirty="0" err="1" smtClean="0">
                <a:solidFill>
                  <a:schemeClr val="accent4">
                    <a:lumMod val="50000"/>
                  </a:schemeClr>
                </a:solidFill>
              </a:rPr>
              <a:t>prakaranam</a:t>
            </a:r>
            <a:r>
              <a:rPr lang="en-US" sz="3600" i="1" dirty="0" smtClean="0">
                <a:solidFill>
                  <a:schemeClr val="accent4">
                    <a:lumMod val="50000"/>
                  </a:schemeClr>
                </a:solidFill>
              </a:rPr>
              <a:t>) </a:t>
            </a:r>
            <a:r>
              <a:rPr lang="en-US" sz="3600" dirty="0" smtClean="0">
                <a:solidFill>
                  <a:schemeClr val="accent4">
                    <a:lumMod val="50000"/>
                  </a:schemeClr>
                </a:solidFill>
              </a:rPr>
              <a:t>of the </a:t>
            </a:r>
            <a:r>
              <a:rPr lang="en-US" sz="3600" dirty="0" err="1" smtClean="0">
                <a:solidFill>
                  <a:schemeClr val="accent4">
                    <a:lumMod val="50000"/>
                  </a:schemeClr>
                </a:solidFill>
              </a:rPr>
              <a:t>Prashastapaada</a:t>
            </a:r>
            <a:r>
              <a:rPr lang="en-US" sz="3600" dirty="0" smtClean="0">
                <a:solidFill>
                  <a:schemeClr val="accent4">
                    <a:lumMod val="50000"/>
                  </a:schemeClr>
                </a:solidFill>
              </a:rPr>
              <a:t> </a:t>
            </a:r>
            <a:r>
              <a:rPr lang="en-US" sz="3600" dirty="0" err="1" smtClean="0">
                <a:solidFill>
                  <a:schemeClr val="accent4">
                    <a:lumMod val="50000"/>
                  </a:schemeClr>
                </a:solidFill>
              </a:rPr>
              <a:t>Bhashya</a:t>
            </a:r>
            <a:endParaRPr lang="en-IN" sz="3600" dirty="0">
              <a:solidFill>
                <a:schemeClr val="accent4">
                  <a:lumMod val="50000"/>
                </a:schemeClr>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a:p>
        </p:txBody>
      </p:sp>
      <p:sp>
        <p:nvSpPr>
          <p:cNvPr id="3" name="Title 2"/>
          <p:cNvSpPr>
            <a:spLocks noGrp="1"/>
          </p:cNvSpPr>
          <p:nvPr>
            <p:ph type="title"/>
          </p:nvPr>
        </p:nvSpPr>
        <p:spPr/>
        <p:txBody>
          <a:bodyPr/>
          <a:lstStyle/>
          <a:p>
            <a:r>
              <a:rPr lang="en-US" dirty="0" smtClean="0"/>
              <a:t>Break for two minutes allowing a few questions</a:t>
            </a:r>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dirty="0"/>
          </a:p>
        </p:txBody>
      </p:sp>
      <p:sp>
        <p:nvSpPr>
          <p:cNvPr id="3" name="Title 2"/>
          <p:cNvSpPr>
            <a:spLocks noGrp="1"/>
          </p:cNvSpPr>
          <p:nvPr>
            <p:ph type="title"/>
          </p:nvPr>
        </p:nvSpPr>
        <p:spPr/>
        <p:txBody>
          <a:bodyPr/>
          <a:lstStyle/>
          <a:p>
            <a:r>
              <a:rPr lang="en-US" dirty="0" smtClean="0"/>
              <a:t>Rediscovering Indian Past</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lstStyle/>
          <a:p>
            <a:pPr>
              <a:buNone/>
            </a:pPr>
            <a:r>
              <a:rPr lang="en-US" dirty="0" smtClean="0"/>
              <a:t>By the time the British came in power in India, India had lost nearly all memory of </a:t>
            </a:r>
            <a:r>
              <a:rPr lang="en-US" dirty="0" smtClean="0"/>
              <a:t>her pre-Medieval </a:t>
            </a:r>
            <a:r>
              <a:rPr lang="en-US" dirty="0" smtClean="0"/>
              <a:t>past. Whatever was available comprised only of folklores and some legends contained in the religious texts like the </a:t>
            </a:r>
            <a:r>
              <a:rPr lang="en-US" dirty="0" err="1" smtClean="0"/>
              <a:t>Puranas</a:t>
            </a:r>
            <a:r>
              <a:rPr lang="en-US" dirty="0" smtClean="0"/>
              <a:t> and the Mahabharata.</a:t>
            </a:r>
          </a:p>
          <a:p>
            <a:pPr>
              <a:buNone/>
            </a:pPr>
            <a:endParaRPr lang="en-US" dirty="0" smtClean="0"/>
          </a:p>
          <a:p>
            <a:pPr>
              <a:buNone/>
            </a:pPr>
            <a:r>
              <a:rPr lang="en-US" dirty="0" smtClean="0"/>
              <a:t>Thus in the nineteenth century, Chandragupta </a:t>
            </a:r>
            <a:r>
              <a:rPr lang="en-US" dirty="0" err="1" smtClean="0"/>
              <a:t>Maurya</a:t>
            </a:r>
            <a:r>
              <a:rPr lang="en-US" dirty="0" smtClean="0"/>
              <a:t>, </a:t>
            </a:r>
            <a:r>
              <a:rPr lang="en-US" dirty="0" err="1" smtClean="0"/>
              <a:t>Kautilya’s</a:t>
            </a:r>
            <a:r>
              <a:rPr lang="en-US" dirty="0" smtClean="0"/>
              <a:t> </a:t>
            </a:r>
            <a:r>
              <a:rPr lang="en-US" dirty="0" err="1" smtClean="0"/>
              <a:t>Arthashastra</a:t>
            </a:r>
            <a:r>
              <a:rPr lang="en-US" dirty="0" smtClean="0"/>
              <a:t> etc were not known to anyone.</a:t>
            </a:r>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lstStyle/>
          <a:p>
            <a:pPr>
              <a:buNone/>
            </a:pPr>
            <a:r>
              <a:rPr lang="en-US" dirty="0" smtClean="0"/>
              <a:t>The British took the task of unearthing India’s ancient past.</a:t>
            </a:r>
          </a:p>
          <a:p>
            <a:pPr>
              <a:buNone/>
            </a:pPr>
            <a:endParaRPr lang="en-US" dirty="0" smtClean="0"/>
          </a:p>
          <a:p>
            <a:pPr>
              <a:buNone/>
            </a:pPr>
            <a:r>
              <a:rPr lang="en-US" dirty="0" smtClean="0"/>
              <a:t>However, there was resistance from Western minds to accepting any great achievement to the ancient Indians.</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Vedic Astronomy </a:t>
            </a:r>
            <a:endParaRPr lang="en-IN" dirty="0"/>
          </a:p>
        </p:txBody>
      </p:sp>
      <p:sp>
        <p:nvSpPr>
          <p:cNvPr id="3" name="Content Placeholder 2"/>
          <p:cNvSpPr>
            <a:spLocks noGrp="1"/>
          </p:cNvSpPr>
          <p:nvPr>
            <p:ph sz="quarter" idx="1"/>
          </p:nvPr>
        </p:nvSpPr>
        <p:spPr/>
        <p:txBody>
          <a:bodyPr/>
          <a:lstStyle/>
          <a:p>
            <a:pPr>
              <a:buNone/>
            </a:pPr>
            <a:r>
              <a:rPr lang="en-US" dirty="0" smtClean="0"/>
              <a:t>It is generally held by the historians that the concept of the </a:t>
            </a:r>
            <a:r>
              <a:rPr lang="en-US" dirty="0" smtClean="0">
                <a:solidFill>
                  <a:srgbClr val="C00000"/>
                </a:solidFill>
              </a:rPr>
              <a:t>heliocentric</a:t>
            </a:r>
            <a:r>
              <a:rPr lang="en-US" dirty="0" smtClean="0"/>
              <a:t> solar system was invented by the ancient Greeks, and that the division of the heavens or sphere into </a:t>
            </a:r>
            <a:r>
              <a:rPr lang="en-US" dirty="0" smtClean="0">
                <a:solidFill>
                  <a:srgbClr val="C00000"/>
                </a:solidFill>
              </a:rPr>
              <a:t>360</a:t>
            </a:r>
            <a:r>
              <a:rPr lang="en-US" dirty="0" smtClean="0"/>
              <a:t> part and the 12 signs of </a:t>
            </a:r>
            <a:r>
              <a:rPr lang="en-US" dirty="0" smtClean="0">
                <a:solidFill>
                  <a:srgbClr val="C00000"/>
                </a:solidFill>
              </a:rPr>
              <a:t>zodiac</a:t>
            </a:r>
            <a:r>
              <a:rPr lang="en-US" dirty="0" smtClean="0"/>
              <a:t> were borrowed by the Indians from the Babylonians.</a:t>
            </a:r>
          </a:p>
          <a:p>
            <a:pPr>
              <a:buNone/>
            </a:pPr>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Discovering of Indian past</a:t>
            </a:r>
            <a:endParaRPr lang="en-IN" dirty="0"/>
          </a:p>
        </p:txBody>
      </p:sp>
      <p:sp>
        <p:nvSpPr>
          <p:cNvPr id="3" name="Content Placeholder 2"/>
          <p:cNvSpPr>
            <a:spLocks noGrp="1"/>
          </p:cNvSpPr>
          <p:nvPr>
            <p:ph sz="quarter" idx="1"/>
          </p:nvPr>
        </p:nvSpPr>
        <p:spPr/>
        <p:txBody>
          <a:bodyPr/>
          <a:lstStyle/>
          <a:p>
            <a:pPr>
              <a:buNone/>
            </a:pPr>
            <a:r>
              <a:rPr lang="en-US" dirty="0" smtClean="0"/>
              <a:t>When it became obvious in the twentieth century that the “zero” was invented in India, many Eurocentric scholars staked claims that the “zero” had been invented by the Greeks from the Greek letter ‘omicron’.</a:t>
            </a:r>
          </a:p>
          <a:p>
            <a:pPr>
              <a:buNone/>
            </a:pPr>
            <a:endParaRPr lang="en-US" dirty="0" smtClean="0"/>
          </a:p>
          <a:p>
            <a:pPr>
              <a:buNone/>
            </a:pPr>
            <a:r>
              <a:rPr lang="en-US" dirty="0" smtClean="0"/>
              <a:t>However, when an inscription dating back to  585 AD was found in Gujarat with numeric “zero” in it, everyone had to agree. (Basham:495; Duncan:166;) </a:t>
            </a:r>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lstStyle/>
          <a:p>
            <a:pPr>
              <a:buNone/>
            </a:pPr>
            <a:r>
              <a:rPr lang="en-US" dirty="0" smtClean="0"/>
              <a:t>By now it has been known to the historians that the modern number system and the ten numerals were invented in India, yet the name of the numerals as the “Arabic Numerals” stays in vogue. They should be called the “International Form of the Indian Numerals” as named in the Constitution of India (Art. 343-1 ), or simply the “Indian Numerals”.</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Pingala</a:t>
            </a:r>
            <a:endParaRPr lang="en-IN" dirty="0">
              <a:solidFill>
                <a:srgbClr val="FF0000"/>
              </a:solidFill>
            </a:endParaRPr>
          </a:p>
        </p:txBody>
      </p:sp>
      <p:sp>
        <p:nvSpPr>
          <p:cNvPr id="3" name="Content Placeholder 2"/>
          <p:cNvSpPr>
            <a:spLocks noGrp="1"/>
          </p:cNvSpPr>
          <p:nvPr>
            <p:ph sz="quarter" idx="1"/>
          </p:nvPr>
        </p:nvSpPr>
        <p:spPr/>
        <p:txBody>
          <a:bodyPr/>
          <a:lstStyle/>
          <a:p>
            <a:pPr>
              <a:buNone/>
            </a:pPr>
            <a:r>
              <a:rPr lang="en-US" dirty="0" smtClean="0"/>
              <a:t>Even the binary number system used in computer science was invented in India.</a:t>
            </a:r>
          </a:p>
          <a:p>
            <a:pPr>
              <a:buNone/>
            </a:pPr>
            <a:endParaRPr lang="en-US" dirty="0" smtClean="0"/>
          </a:p>
          <a:p>
            <a:pPr>
              <a:buNone/>
            </a:pPr>
            <a:r>
              <a:rPr lang="en-US" dirty="0" smtClean="0"/>
              <a:t>(</a:t>
            </a:r>
            <a:r>
              <a:rPr lang="en-US" dirty="0" err="1" smtClean="0"/>
              <a:t>Pingala</a:t>
            </a:r>
            <a:r>
              <a:rPr lang="en-US" dirty="0" smtClean="0"/>
              <a:t>, </a:t>
            </a:r>
            <a:r>
              <a:rPr lang="en-US" i="1" dirty="0" err="1" smtClean="0"/>
              <a:t>chhandah</a:t>
            </a:r>
            <a:r>
              <a:rPr lang="en-US" i="1" dirty="0" smtClean="0"/>
              <a:t>-sutra, </a:t>
            </a:r>
            <a:r>
              <a:rPr lang="en-US" dirty="0" smtClean="0"/>
              <a:t>8.24-25)</a:t>
            </a:r>
          </a:p>
          <a:p>
            <a:pPr>
              <a:buNone/>
            </a:pPr>
            <a:endParaRPr lang="en-US" dirty="0" smtClean="0"/>
          </a:p>
          <a:p>
            <a:pPr>
              <a:buNone/>
            </a:pPr>
            <a:r>
              <a:rPr lang="en-US" dirty="0" err="1" smtClean="0"/>
              <a:t>Pingala’s</a:t>
            </a:r>
            <a:r>
              <a:rPr lang="en-US" dirty="0" smtClean="0"/>
              <a:t> book also </a:t>
            </a:r>
            <a:r>
              <a:rPr lang="en-US" dirty="0" smtClean="0"/>
              <a:t>discusses Permutation </a:t>
            </a:r>
            <a:r>
              <a:rPr lang="en-US" dirty="0" smtClean="0"/>
              <a:t>and Combination</a:t>
            </a:r>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IN" dirty="0"/>
          </a:p>
        </p:txBody>
      </p:sp>
      <p:sp>
        <p:nvSpPr>
          <p:cNvPr id="3" name="Content Placeholder 2"/>
          <p:cNvSpPr>
            <a:spLocks noGrp="1"/>
          </p:cNvSpPr>
          <p:nvPr>
            <p:ph sz="quarter" idx="1"/>
          </p:nvPr>
        </p:nvSpPr>
        <p:spPr/>
        <p:txBody>
          <a:bodyPr>
            <a:normAutofit/>
          </a:bodyPr>
          <a:lstStyle/>
          <a:p>
            <a:pPr>
              <a:buNone/>
            </a:pPr>
            <a:r>
              <a:rPr lang="en-US" dirty="0" smtClean="0">
                <a:solidFill>
                  <a:srgbClr val="FF0000"/>
                </a:solidFill>
              </a:rPr>
              <a:t>Panini</a:t>
            </a:r>
            <a:r>
              <a:rPr lang="en-US" dirty="0" smtClean="0"/>
              <a:t> (600 years before Christ) gave the language theory, which became basis for modern compute language: </a:t>
            </a:r>
            <a:r>
              <a:rPr lang="en-US" dirty="0" smtClean="0">
                <a:solidFill>
                  <a:srgbClr val="FF0000"/>
                </a:solidFill>
              </a:rPr>
              <a:t>Backus-Naur form language</a:t>
            </a:r>
            <a:r>
              <a:rPr lang="en-US" dirty="0" smtClean="0"/>
              <a:t>. It has been renamed as Panini-Backus form.</a:t>
            </a:r>
          </a:p>
          <a:p>
            <a:pPr>
              <a:buNone/>
            </a:pPr>
            <a:endParaRPr lang="en-US" dirty="0"/>
          </a:p>
          <a:p>
            <a:pPr>
              <a:buNone/>
            </a:pP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dirty="0"/>
          </a:p>
        </p:txBody>
      </p:sp>
      <p:sp>
        <p:nvSpPr>
          <p:cNvPr id="3" name="Title 2"/>
          <p:cNvSpPr>
            <a:spLocks noGrp="1"/>
          </p:cNvSpPr>
          <p:nvPr>
            <p:ph type="title"/>
          </p:nvPr>
        </p:nvSpPr>
        <p:spPr/>
        <p:txBody>
          <a:bodyPr/>
          <a:lstStyle/>
          <a:p>
            <a:r>
              <a:rPr lang="en-US" dirty="0" smtClean="0"/>
              <a:t>Has Modern Science derived from transmission from India </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of Kanaka</a:t>
            </a:r>
            <a:endParaRPr lang="en-IN" dirty="0"/>
          </a:p>
        </p:txBody>
      </p:sp>
      <p:sp>
        <p:nvSpPr>
          <p:cNvPr id="3" name="Content Placeholder 2"/>
          <p:cNvSpPr>
            <a:spLocks noGrp="1"/>
          </p:cNvSpPr>
          <p:nvPr>
            <p:ph sz="half" idx="1"/>
          </p:nvPr>
        </p:nvSpPr>
        <p:spPr/>
        <p:txBody>
          <a:bodyPr/>
          <a:lstStyle/>
          <a:p>
            <a:pPr>
              <a:buNone/>
            </a:pPr>
            <a:r>
              <a:rPr lang="en-US" dirty="0" smtClean="0"/>
              <a:t>The Indian province of Sind was under Arab rule. A diplomatic delegate from Sind went to the  Caliph’s court in Bagdad in 771 AD. The delegate had included an Indian scientist Kanaka,</a:t>
            </a:r>
          </a:p>
          <a:p>
            <a:pPr>
              <a:buNone/>
            </a:pPr>
            <a:r>
              <a:rPr lang="en-US" dirty="0" smtClean="0"/>
              <a:t>Called al-</a:t>
            </a:r>
            <a:r>
              <a:rPr lang="en-US" dirty="0" err="1" smtClean="0"/>
              <a:t>Kanakah</a:t>
            </a:r>
            <a:r>
              <a:rPr lang="en-US" dirty="0" smtClean="0"/>
              <a:t> al-Hindi by al-</a:t>
            </a:r>
            <a:r>
              <a:rPr lang="en-US" dirty="0" err="1" smtClean="0"/>
              <a:t>Qifti</a:t>
            </a:r>
            <a:r>
              <a:rPr lang="en-US" dirty="0" smtClean="0"/>
              <a:t>.</a:t>
            </a:r>
            <a:endParaRPr lang="en-IN" dirty="0"/>
          </a:p>
        </p:txBody>
      </p:sp>
      <p:pic>
        <p:nvPicPr>
          <p:cNvPr id="5" name="Content Placeholder 4" descr="Sind in Arabic rule.jpg"/>
          <p:cNvPicPr>
            <a:picLocks noGrp="1" noChangeAspect="1"/>
          </p:cNvPicPr>
          <p:nvPr>
            <p:ph sz="half" idx="2"/>
          </p:nvPr>
        </p:nvPicPr>
        <p:blipFill>
          <a:blip r:embed="rId2" cstate="print"/>
          <a:stretch>
            <a:fillRect/>
          </a:stretch>
        </p:blipFill>
        <p:spPr>
          <a:xfrm>
            <a:off x="4788024" y="2708920"/>
            <a:ext cx="4032504" cy="2450306"/>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lstStyle/>
          <a:p>
            <a:pPr>
              <a:buNone/>
            </a:pPr>
            <a:r>
              <a:rPr lang="en-US" dirty="0" smtClean="0"/>
              <a:t>Kanaka had taken with him a large number of Sanskrit books discussing Indian science. He presented and explained them to the Caliph al Mansur. </a:t>
            </a:r>
          </a:p>
          <a:p>
            <a:pPr>
              <a:buNone/>
            </a:pPr>
            <a:r>
              <a:rPr lang="en-US" dirty="0" smtClean="0"/>
              <a:t>Caliph got amazed by science of India. He ordered translation of the texts into Arabic.</a:t>
            </a:r>
            <a:endParaRPr lang="en-IN" dirty="0"/>
          </a:p>
        </p:txBody>
      </p:sp>
      <p:pic>
        <p:nvPicPr>
          <p:cNvPr id="9" name="Content Placeholder 8" descr="al mamun2.jpg"/>
          <p:cNvPicPr>
            <a:picLocks noGrp="1" noChangeAspect="1"/>
          </p:cNvPicPr>
          <p:nvPr>
            <p:ph sz="half" idx="2"/>
          </p:nvPr>
        </p:nvPicPr>
        <p:blipFill>
          <a:blip r:embed="rId2" cstate="print"/>
          <a:stretch>
            <a:fillRect/>
          </a:stretch>
        </p:blipFill>
        <p:spPr>
          <a:xfrm>
            <a:off x="4572000" y="1916832"/>
            <a:ext cx="4328160" cy="3868293"/>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t>
            </a:r>
            <a:r>
              <a:rPr lang="en-US" dirty="0" err="1" smtClean="0"/>
              <a:t>Fazari</a:t>
            </a:r>
            <a:r>
              <a:rPr lang="en-US" dirty="0" smtClean="0"/>
              <a:t> and </a:t>
            </a:r>
            <a:r>
              <a:rPr lang="en-US" dirty="0" err="1" smtClean="0"/>
              <a:t>Yaqub</a:t>
            </a:r>
            <a:r>
              <a:rPr lang="en-US" dirty="0" smtClean="0"/>
              <a:t>-</a:t>
            </a:r>
            <a:r>
              <a:rPr lang="en-US" dirty="0" err="1" smtClean="0"/>
              <a:t>ibn</a:t>
            </a:r>
            <a:r>
              <a:rPr lang="en-US" dirty="0" smtClean="0"/>
              <a:t>-Tariq</a:t>
            </a:r>
            <a:endParaRPr lang="en-IN" dirty="0"/>
          </a:p>
        </p:txBody>
      </p:sp>
      <p:sp>
        <p:nvSpPr>
          <p:cNvPr id="3" name="Content Placeholder 2"/>
          <p:cNvSpPr>
            <a:spLocks noGrp="1"/>
          </p:cNvSpPr>
          <p:nvPr>
            <p:ph sz="half" idx="1"/>
          </p:nvPr>
        </p:nvSpPr>
        <p:spPr/>
        <p:txBody>
          <a:bodyPr>
            <a:normAutofit/>
          </a:bodyPr>
          <a:lstStyle/>
          <a:p>
            <a:pPr>
              <a:buNone/>
            </a:pPr>
            <a:r>
              <a:rPr lang="en-US" dirty="0" smtClean="0"/>
              <a:t>Caliph appointed these two Arabic scholars, al-</a:t>
            </a:r>
            <a:r>
              <a:rPr lang="en-US" dirty="0" err="1" smtClean="0"/>
              <a:t>Fazari</a:t>
            </a:r>
            <a:r>
              <a:rPr lang="en-US" dirty="0" smtClean="0"/>
              <a:t> and </a:t>
            </a:r>
            <a:r>
              <a:rPr lang="en-US" dirty="0" err="1" smtClean="0"/>
              <a:t>Yaqub-ibn-tariq</a:t>
            </a:r>
            <a:r>
              <a:rPr lang="en-US" dirty="0" smtClean="0"/>
              <a:t> to become students of Kanaka, to learn Sanskrit and to translate all the Sanskrit texts into Arabic</a:t>
            </a:r>
            <a:r>
              <a:rPr lang="en-US" dirty="0" smtClean="0"/>
              <a:t>.</a:t>
            </a:r>
          </a:p>
          <a:p>
            <a:pPr>
              <a:buNone/>
            </a:pPr>
            <a:endParaRPr lang="en-US" dirty="0" smtClean="0"/>
          </a:p>
          <a:p>
            <a:pPr>
              <a:buNone/>
            </a:pPr>
            <a:endParaRPr lang="en-US" dirty="0" smtClean="0"/>
          </a:p>
          <a:p>
            <a:pPr>
              <a:buNone/>
            </a:pPr>
            <a:r>
              <a:rPr lang="en-US" sz="1800" dirty="0" smtClean="0"/>
              <a:t>Fig. Commemorative stamp on Al-</a:t>
            </a:r>
            <a:r>
              <a:rPr lang="en-US" sz="1800" dirty="0" err="1" smtClean="0"/>
              <a:t>Fazari</a:t>
            </a:r>
            <a:r>
              <a:rPr lang="en-US" sz="1800" dirty="0" smtClean="0"/>
              <a:t> </a:t>
            </a:r>
            <a:endParaRPr lang="en-IN" sz="1800" dirty="0"/>
          </a:p>
        </p:txBody>
      </p:sp>
      <p:pic>
        <p:nvPicPr>
          <p:cNvPr id="5" name="Content Placeholder 4" descr="al fazari al hindi.jpg"/>
          <p:cNvPicPr>
            <a:picLocks noGrp="1" noChangeAspect="1"/>
          </p:cNvPicPr>
          <p:nvPr>
            <p:ph sz="half" idx="2"/>
          </p:nvPr>
        </p:nvPicPr>
        <p:blipFill>
          <a:blip r:embed="rId2" cstate="print"/>
          <a:stretch>
            <a:fillRect/>
          </a:stretch>
        </p:blipFill>
        <p:spPr>
          <a:xfrm>
            <a:off x="5220072" y="1556792"/>
            <a:ext cx="3228213" cy="4511040"/>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Content Placeholder 2"/>
          <p:cNvSpPr>
            <a:spLocks noGrp="1"/>
          </p:cNvSpPr>
          <p:nvPr>
            <p:ph sz="quarter" idx="1"/>
          </p:nvPr>
        </p:nvSpPr>
        <p:spPr/>
        <p:txBody>
          <a:bodyPr/>
          <a:lstStyle/>
          <a:p>
            <a:endParaRPr lang="en-US" dirty="0" smtClean="0"/>
          </a:p>
          <a:p>
            <a:pPr>
              <a:buNone/>
            </a:pPr>
            <a:r>
              <a:rPr lang="en-US" dirty="0" smtClean="0"/>
              <a:t>The most important texts were</a:t>
            </a:r>
          </a:p>
          <a:p>
            <a:pPr marL="514350" indent="-514350">
              <a:buAutoNum type="arabicPeriod"/>
            </a:pPr>
            <a:r>
              <a:rPr lang="en-US" dirty="0" smtClean="0"/>
              <a:t>Books of </a:t>
            </a:r>
            <a:r>
              <a:rPr lang="en-US" dirty="0" err="1" smtClean="0"/>
              <a:t>Aryabhata</a:t>
            </a:r>
            <a:endParaRPr lang="en-US" dirty="0" smtClean="0"/>
          </a:p>
          <a:p>
            <a:pPr marL="514350" indent="-514350">
              <a:buAutoNum type="arabicPeriod"/>
            </a:pPr>
            <a:r>
              <a:rPr lang="en-US" dirty="0" smtClean="0"/>
              <a:t>Books of </a:t>
            </a:r>
            <a:r>
              <a:rPr lang="en-US" dirty="0" err="1" smtClean="0"/>
              <a:t>Brahmagupta</a:t>
            </a:r>
            <a:endParaRPr lang="en-I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Library </a:t>
            </a:r>
            <a:br>
              <a:rPr lang="en-US" dirty="0" smtClean="0"/>
            </a:br>
            <a:r>
              <a:rPr lang="en-US" dirty="0" smtClean="0"/>
              <a:t>Bait-al-</a:t>
            </a:r>
            <a:r>
              <a:rPr lang="en-US" dirty="0" err="1" smtClean="0"/>
              <a:t>Hikma</a:t>
            </a:r>
            <a:r>
              <a:rPr lang="en-US" dirty="0" smtClean="0"/>
              <a:t> (House of Knowledge)</a:t>
            </a:r>
            <a:endParaRPr lang="en-IN" dirty="0"/>
          </a:p>
        </p:txBody>
      </p:sp>
      <p:sp>
        <p:nvSpPr>
          <p:cNvPr id="3" name="Content Placeholder 2"/>
          <p:cNvSpPr>
            <a:spLocks noGrp="1"/>
          </p:cNvSpPr>
          <p:nvPr>
            <p:ph sz="half" idx="1"/>
          </p:nvPr>
        </p:nvSpPr>
        <p:spPr/>
        <p:txBody>
          <a:bodyPr/>
          <a:lstStyle/>
          <a:p>
            <a:pPr>
              <a:buNone/>
            </a:pPr>
            <a:r>
              <a:rPr lang="en-US" dirty="0" smtClean="0"/>
              <a:t>To house and preserve these texts, Caliph al-</a:t>
            </a:r>
            <a:r>
              <a:rPr lang="en-US" dirty="0" err="1" smtClean="0"/>
              <a:t>Mamun</a:t>
            </a:r>
            <a:r>
              <a:rPr lang="en-US" dirty="0" smtClean="0"/>
              <a:t> ordered founding of a library at Bagdad, which was completed in 833. It functioned like a university.</a:t>
            </a:r>
          </a:p>
          <a:p>
            <a:pPr>
              <a:buNone/>
            </a:pPr>
            <a:r>
              <a:rPr lang="en-US" dirty="0" smtClean="0"/>
              <a:t>All the Arabic version of Indian books were kept here.</a:t>
            </a:r>
            <a:endParaRPr lang="en-IN" dirty="0"/>
          </a:p>
        </p:txBody>
      </p:sp>
      <p:pic>
        <p:nvPicPr>
          <p:cNvPr id="5" name="Content Placeholder 4" descr="al mamun.jpg"/>
          <p:cNvPicPr>
            <a:picLocks noGrp="1" noChangeAspect="1"/>
          </p:cNvPicPr>
          <p:nvPr>
            <p:ph sz="half" idx="2"/>
          </p:nvPr>
        </p:nvPicPr>
        <p:blipFill>
          <a:blip r:embed="rId2" cstate="print"/>
          <a:stretch>
            <a:fillRect/>
          </a:stretch>
        </p:blipFill>
        <p:spPr>
          <a:xfrm>
            <a:off x="5796136" y="2564904"/>
            <a:ext cx="1925479" cy="2606802"/>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Dirgha</a:t>
            </a:r>
            <a:r>
              <a:rPr lang="en-US" dirty="0" smtClean="0"/>
              <a:t>-tama </a:t>
            </a:r>
            <a:r>
              <a:rPr lang="en-US" dirty="0" err="1" smtClean="0"/>
              <a:t>Sukta</a:t>
            </a:r>
            <a:r>
              <a:rPr lang="en-US" dirty="0" smtClean="0"/>
              <a:t>, RV, 1.164.48</a:t>
            </a:r>
            <a:endParaRPr lang="en-IN" dirty="0"/>
          </a:p>
        </p:txBody>
      </p:sp>
      <p:sp>
        <p:nvSpPr>
          <p:cNvPr id="3" name="Content Placeholder 2"/>
          <p:cNvSpPr>
            <a:spLocks noGrp="1"/>
          </p:cNvSpPr>
          <p:nvPr>
            <p:ph sz="quarter" idx="1"/>
          </p:nvPr>
        </p:nvSpPr>
        <p:spPr/>
        <p:txBody>
          <a:bodyPr/>
          <a:lstStyle/>
          <a:p>
            <a:pPr>
              <a:buNone/>
            </a:pPr>
            <a:r>
              <a:rPr lang="en-US" dirty="0" smtClean="0"/>
              <a:t>“</a:t>
            </a:r>
            <a:r>
              <a:rPr lang="en-US" sz="2800" dirty="0" smtClean="0"/>
              <a:t>Twelve spokes, one wheel, navels three. </a:t>
            </a:r>
            <a:endParaRPr lang="en-IN" sz="2800" dirty="0" smtClean="0"/>
          </a:p>
          <a:p>
            <a:pPr>
              <a:buNone/>
            </a:pPr>
            <a:r>
              <a:rPr lang="en-US" sz="2800" dirty="0" smtClean="0"/>
              <a:t>Who can comprehend this? </a:t>
            </a:r>
            <a:endParaRPr lang="en-IN" sz="2800" dirty="0" smtClean="0"/>
          </a:p>
          <a:p>
            <a:pPr>
              <a:buNone/>
            </a:pPr>
            <a:r>
              <a:rPr lang="en-US" sz="2800" dirty="0" smtClean="0"/>
              <a:t>On it are placed together </a:t>
            </a:r>
            <a:endParaRPr lang="en-IN" sz="2800" dirty="0" smtClean="0"/>
          </a:p>
          <a:p>
            <a:pPr>
              <a:buNone/>
            </a:pPr>
            <a:r>
              <a:rPr lang="en-US" sz="2800" dirty="0" smtClean="0"/>
              <a:t>three hundred and sixty like </a:t>
            </a:r>
            <a:r>
              <a:rPr lang="en-US" sz="2800" i="1" dirty="0" err="1" smtClean="0"/>
              <a:t>shanku</a:t>
            </a:r>
            <a:r>
              <a:rPr lang="en-US" sz="2800" dirty="0" smtClean="0"/>
              <a:t> (cones, angles).</a:t>
            </a:r>
            <a:endParaRPr lang="en-IN" sz="2800" dirty="0" smtClean="0"/>
          </a:p>
          <a:p>
            <a:pPr>
              <a:buNone/>
            </a:pPr>
            <a:r>
              <a:rPr lang="en-US" sz="2800" dirty="0" smtClean="0"/>
              <a:t>They shake not in the least.</a:t>
            </a:r>
            <a:r>
              <a:rPr lang="en-US" dirty="0" smtClean="0"/>
              <a:t>” RV 1.64.48</a:t>
            </a:r>
            <a:endParaRPr lang="en-US" dirty="0"/>
          </a:p>
          <a:p>
            <a:pPr>
              <a:buNone/>
            </a:pPr>
            <a:endParaRPr lang="en-US" dirty="0" smtClean="0"/>
          </a:p>
          <a:p>
            <a:pPr>
              <a:buNone/>
            </a:pPr>
            <a:r>
              <a:rPr lang="en-US" dirty="0" smtClean="0"/>
              <a:t>The three axes are clearly: diurnal, annual and </a:t>
            </a:r>
            <a:r>
              <a:rPr lang="en-US" dirty="0" err="1" smtClean="0"/>
              <a:t>precission</a:t>
            </a:r>
            <a:r>
              <a:rPr lang="en-US" dirty="0" smtClean="0"/>
              <a:t>.</a:t>
            </a:r>
          </a:p>
          <a:p>
            <a:pPr>
              <a:buNone/>
            </a:pPr>
            <a:r>
              <a:rPr lang="en-US" dirty="0" smtClean="0"/>
              <a:t>RV 1.164.2 also mentions “three </a:t>
            </a:r>
            <a:r>
              <a:rPr lang="en-US" dirty="0" err="1" smtClean="0"/>
              <a:t>naved</a:t>
            </a:r>
            <a:r>
              <a:rPr lang="en-US" dirty="0" smtClean="0"/>
              <a:t> wheel”.</a:t>
            </a:r>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 </a:t>
            </a:r>
            <a:r>
              <a:rPr lang="en-US" dirty="0" err="1" smtClean="0"/>
              <a:t>Khwarizimi</a:t>
            </a:r>
            <a:endParaRPr lang="en-IN" dirty="0"/>
          </a:p>
        </p:txBody>
      </p:sp>
      <p:sp>
        <p:nvSpPr>
          <p:cNvPr id="3" name="Content Placeholder 2"/>
          <p:cNvSpPr>
            <a:spLocks noGrp="1"/>
          </p:cNvSpPr>
          <p:nvPr>
            <p:ph sz="half" idx="1"/>
          </p:nvPr>
        </p:nvSpPr>
        <p:spPr/>
        <p:txBody>
          <a:bodyPr/>
          <a:lstStyle/>
          <a:p>
            <a:pPr>
              <a:buNone/>
            </a:pPr>
            <a:r>
              <a:rPr lang="en-US" dirty="0" smtClean="0"/>
              <a:t>Al-</a:t>
            </a:r>
            <a:r>
              <a:rPr lang="en-US" dirty="0" err="1" smtClean="0"/>
              <a:t>Khwarizimi</a:t>
            </a:r>
            <a:r>
              <a:rPr lang="en-US" dirty="0" smtClean="0"/>
              <a:t> appointed head of the library and </a:t>
            </a:r>
            <a:r>
              <a:rPr lang="en-US" dirty="0" err="1" smtClean="0"/>
              <a:t>mision</a:t>
            </a:r>
            <a:r>
              <a:rPr lang="en-US" dirty="0" smtClean="0"/>
              <a:t> </a:t>
            </a:r>
            <a:r>
              <a:rPr lang="en-US" dirty="0" smtClean="0"/>
              <a:t>for knowledge.</a:t>
            </a:r>
          </a:p>
          <a:p>
            <a:pPr>
              <a:buNone/>
            </a:pPr>
            <a:r>
              <a:rPr lang="en-US" dirty="0" smtClean="0"/>
              <a:t>He visited India twice to take more books to Bagdad.</a:t>
            </a:r>
          </a:p>
          <a:p>
            <a:pPr>
              <a:buNone/>
            </a:pPr>
            <a:r>
              <a:rPr lang="en-US" dirty="0" smtClean="0"/>
              <a:t>Later al-</a:t>
            </a:r>
            <a:r>
              <a:rPr lang="en-US" dirty="0" err="1" smtClean="0"/>
              <a:t>Khwarizimi</a:t>
            </a:r>
            <a:r>
              <a:rPr lang="en-US" dirty="0" smtClean="0"/>
              <a:t> synthesized the entire knowledge to compile a book of mathematics and science.</a:t>
            </a:r>
            <a:endParaRPr lang="en-IN" dirty="0"/>
          </a:p>
        </p:txBody>
      </p:sp>
      <p:pic>
        <p:nvPicPr>
          <p:cNvPr id="5" name="Content Placeholder 4" descr="alkhwarizimi.jpg"/>
          <p:cNvPicPr>
            <a:picLocks noGrp="1" noChangeAspect="1"/>
          </p:cNvPicPr>
          <p:nvPr>
            <p:ph sz="half" idx="2"/>
          </p:nvPr>
        </p:nvPicPr>
        <p:blipFill>
          <a:blip r:embed="rId2" cstate="print"/>
          <a:stretch>
            <a:fillRect/>
          </a:stretch>
        </p:blipFill>
        <p:spPr>
          <a:xfrm>
            <a:off x="5292080" y="1844824"/>
            <a:ext cx="3267075" cy="4167188"/>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normAutofit/>
          </a:bodyPr>
          <a:lstStyle/>
          <a:p>
            <a:pPr>
              <a:buNone/>
            </a:pPr>
            <a:r>
              <a:rPr lang="en-US" dirty="0" smtClean="0"/>
              <a:t>The book compiled by al-</a:t>
            </a:r>
            <a:r>
              <a:rPr lang="en-US" dirty="0" err="1" smtClean="0"/>
              <a:t>Khwarizimi</a:t>
            </a:r>
            <a:r>
              <a:rPr lang="en-US" dirty="0" smtClean="0"/>
              <a:t> was named “SIND-HIND” which is a corrupted version of “</a:t>
            </a:r>
            <a:r>
              <a:rPr lang="en-US" dirty="0" err="1" smtClean="0"/>
              <a:t>siddhanta</a:t>
            </a:r>
            <a:r>
              <a:rPr lang="en-US" dirty="0" smtClean="0"/>
              <a:t>”.</a:t>
            </a:r>
          </a:p>
          <a:p>
            <a:pPr>
              <a:buNone/>
            </a:pPr>
            <a:r>
              <a:rPr lang="en-US" dirty="0" smtClean="0"/>
              <a:t>It became the main text book of </a:t>
            </a:r>
            <a:r>
              <a:rPr lang="en-US" dirty="0" err="1" smtClean="0"/>
              <a:t>maths</a:t>
            </a:r>
            <a:r>
              <a:rPr lang="en-US" dirty="0" smtClean="0"/>
              <a:t> and science in Europe later.</a:t>
            </a:r>
          </a:p>
          <a:p>
            <a:pPr>
              <a:buNone/>
            </a:pPr>
            <a:endParaRPr lang="en-IN" dirty="0"/>
          </a:p>
        </p:txBody>
      </p:sp>
      <p:pic>
        <p:nvPicPr>
          <p:cNvPr id="5" name="Content Placeholder 4" descr="sindhind.jpg"/>
          <p:cNvPicPr>
            <a:picLocks noGrp="1" noChangeAspect="1"/>
          </p:cNvPicPr>
          <p:nvPr>
            <p:ph sz="half" idx="2"/>
          </p:nvPr>
        </p:nvPicPr>
        <p:blipFill>
          <a:blip r:embed="rId2" cstate="print"/>
          <a:stretch>
            <a:fillRect/>
          </a:stretch>
        </p:blipFill>
        <p:spPr>
          <a:xfrm>
            <a:off x="5364088" y="1556792"/>
            <a:ext cx="2875217" cy="4128516"/>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t>
            </a:r>
            <a:r>
              <a:rPr lang="en-US" dirty="0" err="1" smtClean="0"/>
              <a:t>Kwarizimi</a:t>
            </a:r>
            <a:endParaRPr lang="en-IN" dirty="0"/>
          </a:p>
        </p:txBody>
      </p:sp>
      <p:sp>
        <p:nvSpPr>
          <p:cNvPr id="3" name="Content Placeholder 2"/>
          <p:cNvSpPr>
            <a:spLocks noGrp="1"/>
          </p:cNvSpPr>
          <p:nvPr>
            <p:ph sz="half" idx="1"/>
          </p:nvPr>
        </p:nvSpPr>
        <p:spPr/>
        <p:txBody>
          <a:bodyPr/>
          <a:lstStyle/>
          <a:p>
            <a:r>
              <a:rPr lang="en-US" dirty="0" smtClean="0"/>
              <a:t>Al-</a:t>
            </a:r>
            <a:r>
              <a:rPr lang="en-US" dirty="0" err="1" smtClean="0"/>
              <a:t>kwarizimi</a:t>
            </a:r>
            <a:r>
              <a:rPr lang="en-US" dirty="0" smtClean="0"/>
              <a:t> wrote another text book , which is not available today, but its translation into Latin served as the main light of Europe. This book was called in Europe “</a:t>
            </a:r>
            <a:r>
              <a:rPr lang="en-US" dirty="0" err="1" smtClean="0">
                <a:solidFill>
                  <a:srgbClr val="FF0000"/>
                </a:solidFill>
              </a:rPr>
              <a:t>Algoritimi</a:t>
            </a:r>
            <a:r>
              <a:rPr lang="en-US" dirty="0" smtClean="0">
                <a:solidFill>
                  <a:srgbClr val="FF0000"/>
                </a:solidFill>
              </a:rPr>
              <a:t> de </a:t>
            </a:r>
            <a:r>
              <a:rPr lang="en-US" dirty="0" err="1" smtClean="0">
                <a:solidFill>
                  <a:srgbClr val="FF0000"/>
                </a:solidFill>
              </a:rPr>
              <a:t>numero</a:t>
            </a:r>
            <a:r>
              <a:rPr lang="en-US" dirty="0" smtClean="0">
                <a:solidFill>
                  <a:srgbClr val="FF0000"/>
                </a:solidFill>
              </a:rPr>
              <a:t> </a:t>
            </a:r>
            <a:r>
              <a:rPr lang="en-US" dirty="0" err="1" smtClean="0">
                <a:solidFill>
                  <a:srgbClr val="FF0000"/>
                </a:solidFill>
              </a:rPr>
              <a:t>Indorum</a:t>
            </a:r>
            <a:r>
              <a:rPr lang="en-US" dirty="0" smtClean="0"/>
              <a:t>” (Al-Khwarizmi on Indian numbers).</a:t>
            </a:r>
            <a:endParaRPr lang="en-IN" dirty="0"/>
          </a:p>
        </p:txBody>
      </p:sp>
      <p:pic>
        <p:nvPicPr>
          <p:cNvPr id="7" name="Content Placeholder 6" descr="alkhwarizimi stamp.jpg"/>
          <p:cNvPicPr>
            <a:picLocks noGrp="1" noChangeAspect="1"/>
          </p:cNvPicPr>
          <p:nvPr>
            <p:ph sz="half" idx="2"/>
          </p:nvPr>
        </p:nvPicPr>
        <p:blipFill>
          <a:blip r:embed="rId2" cstate="print"/>
          <a:stretch>
            <a:fillRect/>
          </a:stretch>
        </p:blipFill>
        <p:spPr>
          <a:xfrm>
            <a:off x="5796136" y="2420888"/>
            <a:ext cx="1966722" cy="2629662"/>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968152"/>
          </a:xfrm>
        </p:spPr>
        <p:txBody>
          <a:bodyPr>
            <a:normAutofit fontScale="90000"/>
          </a:bodyPr>
          <a:lstStyle/>
          <a:p>
            <a:r>
              <a:rPr lang="en-US" dirty="0" smtClean="0">
                <a:solidFill>
                  <a:schemeClr val="accent1">
                    <a:lumMod val="50000"/>
                  </a:schemeClr>
                </a:solidFill>
              </a:rPr>
              <a:t>Knowledge moves </a:t>
            </a:r>
            <a:r>
              <a:rPr lang="en-US" dirty="0" smtClean="0">
                <a:solidFill>
                  <a:schemeClr val="accent1">
                    <a:lumMod val="50000"/>
                  </a:schemeClr>
                </a:solidFill>
              </a:rPr>
              <a:t>West: </a:t>
            </a:r>
            <a:br>
              <a:rPr lang="en-US" dirty="0" smtClean="0">
                <a:solidFill>
                  <a:schemeClr val="accent1">
                    <a:lumMod val="50000"/>
                  </a:schemeClr>
                </a:solidFill>
              </a:rPr>
            </a:br>
            <a:r>
              <a:rPr lang="en-US" dirty="0" smtClean="0">
                <a:solidFill>
                  <a:schemeClr val="accent1">
                    <a:lumMod val="50000"/>
                  </a:schemeClr>
                </a:solidFill>
              </a:rPr>
              <a:t>Library at Cordoba</a:t>
            </a:r>
            <a:endParaRPr lang="en-IN" dirty="0">
              <a:solidFill>
                <a:schemeClr val="accent1">
                  <a:lumMod val="50000"/>
                </a:schemeClr>
              </a:solidFill>
            </a:endParaRPr>
          </a:p>
        </p:txBody>
      </p:sp>
      <p:sp>
        <p:nvSpPr>
          <p:cNvPr id="3" name="Content Placeholder 2"/>
          <p:cNvSpPr>
            <a:spLocks noGrp="1"/>
          </p:cNvSpPr>
          <p:nvPr>
            <p:ph sz="half" idx="1"/>
          </p:nvPr>
        </p:nvSpPr>
        <p:spPr/>
        <p:txBody>
          <a:bodyPr/>
          <a:lstStyle/>
          <a:p>
            <a:pPr>
              <a:buNone/>
            </a:pPr>
            <a:r>
              <a:rPr lang="en-US" dirty="0" smtClean="0"/>
              <a:t>Caliph </a:t>
            </a:r>
            <a:r>
              <a:rPr lang="en-US" dirty="0" err="1" smtClean="0"/>
              <a:t>Abd-ar-Rahman</a:t>
            </a:r>
            <a:r>
              <a:rPr lang="en-US" dirty="0" smtClean="0"/>
              <a:t> III (891-961) got a huge library constructed in </a:t>
            </a:r>
            <a:r>
              <a:rPr lang="en-US" dirty="0" smtClean="0"/>
              <a:t>Spain at Cordoba, </a:t>
            </a:r>
          </a:p>
          <a:p>
            <a:pPr>
              <a:buNone/>
            </a:pPr>
            <a:r>
              <a:rPr lang="en-US" dirty="0" smtClean="0"/>
              <a:t>and started the work of translating Indian science texts, available as Arabic, into Latin for use by the Europeans.</a:t>
            </a:r>
            <a:endParaRPr lang="en-IN" dirty="0"/>
          </a:p>
        </p:txBody>
      </p:sp>
      <p:pic>
        <p:nvPicPr>
          <p:cNvPr id="5" name="Content Placeholder 4" descr="Abbasid empire.jpg"/>
          <p:cNvPicPr>
            <a:picLocks noGrp="1" noChangeAspect="1"/>
          </p:cNvPicPr>
          <p:nvPr>
            <p:ph sz="half" idx="2"/>
          </p:nvPr>
        </p:nvPicPr>
        <p:blipFill>
          <a:blip r:embed="rId2" cstate="print"/>
          <a:stretch>
            <a:fillRect/>
          </a:stretch>
        </p:blipFill>
        <p:spPr>
          <a:xfrm>
            <a:off x="4860032" y="2159127"/>
            <a:ext cx="4023360" cy="2539746"/>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Journey of Indian Science</a:t>
            </a:r>
            <a:endParaRPr lang="en-IN" dirty="0"/>
          </a:p>
        </p:txBody>
      </p:sp>
      <p:pic>
        <p:nvPicPr>
          <p:cNvPr id="4" name="Content Placeholder 3" descr="Route of Knowledge.bmp"/>
          <p:cNvPicPr>
            <a:picLocks noGrp="1" noChangeAspect="1"/>
          </p:cNvPicPr>
          <p:nvPr>
            <p:ph sz="quarter" idx="1"/>
          </p:nvPr>
        </p:nvPicPr>
        <p:blipFill>
          <a:blip r:embed="rId2" cstate="print"/>
          <a:stretch>
            <a:fillRect/>
          </a:stretch>
        </p:blipFill>
        <p:spPr>
          <a:xfrm>
            <a:off x="1673265" y="1527175"/>
            <a:ext cx="5760957" cy="4572000"/>
          </a:xfrm>
          <a:prstGeom prst="rect">
            <a:avLst/>
          </a:prstGeom>
          <a:ln>
            <a:noFill/>
          </a:ln>
          <a:effectLst>
            <a:softEdge rad="112500"/>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Translations continued in Europe until 1600</a:t>
            </a:r>
            <a:endParaRPr lang="en-IN" dirty="0">
              <a:solidFill>
                <a:schemeClr val="accent1">
                  <a:lumMod val="50000"/>
                </a:schemeClr>
              </a:solidFill>
            </a:endParaRPr>
          </a:p>
        </p:txBody>
      </p:sp>
      <p:sp>
        <p:nvSpPr>
          <p:cNvPr id="3" name="Content Placeholder 2"/>
          <p:cNvSpPr>
            <a:spLocks noGrp="1"/>
          </p:cNvSpPr>
          <p:nvPr>
            <p:ph sz="half" idx="1"/>
          </p:nvPr>
        </p:nvSpPr>
        <p:spPr/>
        <p:txBody>
          <a:bodyPr/>
          <a:lstStyle/>
          <a:p>
            <a:pPr>
              <a:buNone/>
            </a:pPr>
            <a:r>
              <a:rPr lang="en-US" dirty="0" smtClean="0"/>
              <a:t>More such libraries-cum-universities were opened  in Europe:</a:t>
            </a:r>
            <a:endParaRPr lang="en-IN" dirty="0"/>
          </a:p>
        </p:txBody>
      </p:sp>
      <p:sp>
        <p:nvSpPr>
          <p:cNvPr id="4" name="Content Placeholder 3"/>
          <p:cNvSpPr>
            <a:spLocks noGrp="1"/>
          </p:cNvSpPr>
          <p:nvPr>
            <p:ph sz="half" idx="2"/>
          </p:nvPr>
        </p:nvSpPr>
        <p:spPr/>
        <p:txBody>
          <a:bodyPr/>
          <a:lstStyle/>
          <a:p>
            <a:r>
              <a:rPr lang="en-US" dirty="0" smtClean="0"/>
              <a:t>Naples</a:t>
            </a:r>
          </a:p>
          <a:p>
            <a:r>
              <a:rPr lang="en-US" dirty="0" smtClean="0"/>
              <a:t>Paris</a:t>
            </a:r>
          </a:p>
          <a:p>
            <a:r>
              <a:rPr lang="en-US" dirty="0" smtClean="0"/>
              <a:t>Bologna (Where Copernicus studied later).</a:t>
            </a:r>
            <a:endParaRPr lang="en-I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Algebra</a:t>
            </a:r>
            <a:endParaRPr lang="en-IN" dirty="0"/>
          </a:p>
        </p:txBody>
      </p:sp>
      <p:sp>
        <p:nvSpPr>
          <p:cNvPr id="3" name="Content Placeholder 2"/>
          <p:cNvSpPr>
            <a:spLocks noGrp="1"/>
          </p:cNvSpPr>
          <p:nvPr>
            <p:ph sz="half" idx="1"/>
          </p:nvPr>
        </p:nvSpPr>
        <p:spPr/>
        <p:txBody>
          <a:bodyPr/>
          <a:lstStyle/>
          <a:p>
            <a:pPr>
              <a:buNone/>
            </a:pPr>
            <a:r>
              <a:rPr lang="en-US" dirty="0" smtClean="0"/>
              <a:t>Al-</a:t>
            </a:r>
            <a:r>
              <a:rPr lang="en-US" dirty="0" err="1" smtClean="0"/>
              <a:t>Khwarizimi</a:t>
            </a:r>
            <a:r>
              <a:rPr lang="en-US" dirty="0" smtClean="0"/>
              <a:t> also translated the Indian books on </a:t>
            </a:r>
            <a:r>
              <a:rPr lang="en-US" dirty="0" err="1" smtClean="0"/>
              <a:t>Bij-Ganita</a:t>
            </a:r>
            <a:r>
              <a:rPr lang="en-US" dirty="0" smtClean="0"/>
              <a:t> (algebra) and compiled them as a text. </a:t>
            </a:r>
          </a:p>
          <a:p>
            <a:pPr>
              <a:buNone/>
            </a:pPr>
            <a:r>
              <a:rPr lang="en-US" dirty="0" smtClean="0"/>
              <a:t>This was translated into Latin by </a:t>
            </a:r>
            <a:r>
              <a:rPr lang="en-US" dirty="0" err="1" smtClean="0"/>
              <a:t>Geraldus</a:t>
            </a:r>
            <a:r>
              <a:rPr lang="en-US" dirty="0" smtClean="0"/>
              <a:t> </a:t>
            </a:r>
            <a:r>
              <a:rPr lang="en-US" dirty="0" err="1" smtClean="0"/>
              <a:t>Cremonensis</a:t>
            </a:r>
            <a:r>
              <a:rPr lang="en-US" dirty="0" smtClean="0"/>
              <a:t> as </a:t>
            </a:r>
          </a:p>
          <a:p>
            <a:pPr>
              <a:buNone/>
            </a:pPr>
            <a:r>
              <a:rPr lang="en-US" dirty="0" smtClean="0"/>
              <a:t>“</a:t>
            </a:r>
            <a:r>
              <a:rPr lang="en-US" dirty="0" err="1" smtClean="0"/>
              <a:t>Liber</a:t>
            </a:r>
            <a:r>
              <a:rPr lang="en-US" dirty="0" smtClean="0"/>
              <a:t> </a:t>
            </a:r>
            <a:r>
              <a:rPr lang="en-US" dirty="0" err="1" smtClean="0"/>
              <a:t>Maumeti</a:t>
            </a:r>
            <a:r>
              <a:rPr lang="en-US" dirty="0" smtClean="0"/>
              <a:t> </a:t>
            </a:r>
            <a:r>
              <a:rPr lang="en-US" dirty="0" err="1" smtClean="0"/>
              <a:t>filli</a:t>
            </a:r>
            <a:r>
              <a:rPr lang="en-US" dirty="0" smtClean="0"/>
              <a:t> </a:t>
            </a:r>
            <a:r>
              <a:rPr lang="en-US" dirty="0" err="1" smtClean="0"/>
              <a:t>Moysi</a:t>
            </a:r>
            <a:r>
              <a:rPr lang="en-US" dirty="0" smtClean="0"/>
              <a:t> </a:t>
            </a:r>
            <a:r>
              <a:rPr lang="en-US" dirty="0" err="1" smtClean="0"/>
              <a:t>Alchorismi</a:t>
            </a:r>
            <a:r>
              <a:rPr lang="en-US" dirty="0" smtClean="0"/>
              <a:t> de algebra et al </a:t>
            </a:r>
            <a:r>
              <a:rPr lang="en-US" dirty="0" err="1" smtClean="0"/>
              <a:t>muchabala</a:t>
            </a:r>
            <a:r>
              <a:rPr lang="en-US" dirty="0" smtClean="0"/>
              <a:t>”.</a:t>
            </a:r>
            <a:endParaRPr lang="en-IN" dirty="0"/>
          </a:p>
        </p:txBody>
      </p:sp>
      <p:pic>
        <p:nvPicPr>
          <p:cNvPr id="5" name="Content Placeholder 4" descr="albebra book.jpg"/>
          <p:cNvPicPr>
            <a:picLocks noGrp="1" noChangeAspect="1"/>
          </p:cNvPicPr>
          <p:nvPr>
            <p:ph sz="half" idx="2"/>
          </p:nvPr>
        </p:nvPicPr>
        <p:blipFill>
          <a:blip r:embed="rId2" cstate="print"/>
          <a:stretch>
            <a:fillRect/>
          </a:stretch>
        </p:blipFill>
        <p:spPr>
          <a:xfrm>
            <a:off x="5508104" y="1844824"/>
            <a:ext cx="2714625" cy="3800475"/>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dirty="0"/>
          </a:p>
        </p:txBody>
      </p:sp>
      <p:sp>
        <p:nvSpPr>
          <p:cNvPr id="3" name="Title 2"/>
          <p:cNvSpPr>
            <a:spLocks noGrp="1"/>
          </p:cNvSpPr>
          <p:nvPr>
            <p:ph type="title"/>
          </p:nvPr>
        </p:nvSpPr>
        <p:spPr/>
        <p:txBody>
          <a:bodyPr/>
          <a:lstStyle/>
          <a:p>
            <a:r>
              <a:rPr lang="en-US" dirty="0" smtClean="0"/>
              <a:t>Did We Come from outside</a:t>
            </a:r>
            <a:endParaRPr lang="en-I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1600200"/>
          </a:xfrm>
        </p:spPr>
        <p:txBody>
          <a:bodyPr>
            <a:normAutofit/>
          </a:bodyPr>
          <a:lstStyle/>
          <a:p>
            <a:r>
              <a:rPr lang="en-US" sz="4800" dirty="0" smtClean="0">
                <a:solidFill>
                  <a:schemeClr val="bg2">
                    <a:lumMod val="25000"/>
                  </a:schemeClr>
                </a:solidFill>
              </a:rPr>
              <a:t>DNA</a:t>
            </a:r>
            <a:r>
              <a:rPr lang="en-US" sz="4800" dirty="0" smtClean="0">
                <a:solidFill>
                  <a:schemeClr val="bg2">
                    <a:lumMod val="25000"/>
                  </a:schemeClr>
                </a:solidFill>
              </a:rPr>
              <a:t> </a:t>
            </a:r>
            <a:r>
              <a:rPr lang="en-US" sz="4800" dirty="0" smtClean="0">
                <a:solidFill>
                  <a:schemeClr val="bg2">
                    <a:lumMod val="25000"/>
                  </a:schemeClr>
                </a:solidFill>
              </a:rPr>
              <a:t>studies of </a:t>
            </a:r>
            <a:r>
              <a:rPr lang="en-US" sz="4800" i="1" dirty="0" smtClean="0">
                <a:solidFill>
                  <a:schemeClr val="bg2">
                    <a:lumMod val="25000"/>
                  </a:schemeClr>
                </a:solidFill>
              </a:rPr>
              <a:t>Homo </a:t>
            </a:r>
            <a:r>
              <a:rPr lang="en-US" sz="4800" i="1" dirty="0" smtClean="0">
                <a:solidFill>
                  <a:schemeClr val="bg2">
                    <a:lumMod val="25000"/>
                  </a:schemeClr>
                </a:solidFill>
              </a:rPr>
              <a:t>sapiens </a:t>
            </a:r>
            <a:r>
              <a:rPr lang="en-US" sz="4800" i="1" dirty="0" err="1" smtClean="0">
                <a:solidFill>
                  <a:schemeClr val="bg2">
                    <a:lumMod val="25000"/>
                  </a:schemeClr>
                </a:solidFill>
              </a:rPr>
              <a:t>sapiens</a:t>
            </a:r>
            <a:r>
              <a:rPr lang="en-US" sz="4800" dirty="0" smtClean="0">
                <a:solidFill>
                  <a:schemeClr val="bg2">
                    <a:lumMod val="25000"/>
                  </a:schemeClr>
                </a:solidFill>
              </a:rPr>
              <a:t> origin</a:t>
            </a:r>
            <a:endParaRPr lang="en-IN" sz="4800" dirty="0">
              <a:solidFill>
                <a:schemeClr val="bg2">
                  <a:lumMod val="25000"/>
                </a:schemeClr>
              </a:solidFill>
            </a:endParaRPr>
          </a:p>
        </p:txBody>
      </p:sp>
      <p:sp>
        <p:nvSpPr>
          <p:cNvPr id="3" name="Content Placeholder 2"/>
          <p:cNvSpPr>
            <a:spLocks noGrp="1"/>
          </p:cNvSpPr>
          <p:nvPr>
            <p:ph idx="1"/>
          </p:nvPr>
        </p:nvSpPr>
        <p:spPr/>
        <p:txBody>
          <a:bodyPr>
            <a:normAutofit lnSpcReduction="10000"/>
          </a:bodyPr>
          <a:lstStyle/>
          <a:p>
            <a:pPr>
              <a:buNone/>
            </a:pPr>
            <a:endParaRPr lang="en-US" dirty="0" smtClean="0"/>
          </a:p>
          <a:p>
            <a:pPr>
              <a:buNone/>
            </a:pPr>
            <a:r>
              <a:rPr lang="en-US" sz="4400" dirty="0" smtClean="0">
                <a:solidFill>
                  <a:schemeClr val="bg2">
                    <a:lumMod val="25000"/>
                  </a:schemeClr>
                </a:solidFill>
              </a:rPr>
              <a:t>1987: </a:t>
            </a:r>
            <a:r>
              <a:rPr lang="en-US" sz="4400" dirty="0" err="1" smtClean="0">
                <a:solidFill>
                  <a:schemeClr val="bg2">
                    <a:lumMod val="25000"/>
                  </a:schemeClr>
                </a:solidFill>
              </a:rPr>
              <a:t>Cann</a:t>
            </a:r>
            <a:r>
              <a:rPr lang="en-US" sz="4400" dirty="0" smtClean="0">
                <a:solidFill>
                  <a:schemeClr val="bg2">
                    <a:lumMod val="25000"/>
                  </a:schemeClr>
                </a:solidFill>
              </a:rPr>
              <a:t> and </a:t>
            </a:r>
            <a:r>
              <a:rPr lang="en-US" sz="4400" dirty="0" err="1" smtClean="0">
                <a:solidFill>
                  <a:schemeClr val="bg2">
                    <a:lumMod val="25000"/>
                  </a:schemeClr>
                </a:solidFill>
              </a:rPr>
              <a:t>Stoneking</a:t>
            </a:r>
            <a:endParaRPr lang="en-US" sz="4400" dirty="0" smtClean="0">
              <a:solidFill>
                <a:schemeClr val="bg2">
                  <a:lumMod val="25000"/>
                </a:schemeClr>
              </a:solidFill>
            </a:endParaRPr>
          </a:p>
          <a:p>
            <a:pPr>
              <a:buNone/>
            </a:pPr>
            <a:endParaRPr lang="en-US" sz="4400" dirty="0" smtClean="0">
              <a:solidFill>
                <a:schemeClr val="bg2">
                  <a:lumMod val="25000"/>
                </a:schemeClr>
              </a:solidFill>
            </a:endParaRPr>
          </a:p>
          <a:p>
            <a:pPr>
              <a:buNone/>
            </a:pPr>
            <a:r>
              <a:rPr lang="en-US" sz="4400" dirty="0" smtClean="0">
                <a:solidFill>
                  <a:schemeClr val="bg2">
                    <a:lumMod val="25000"/>
                  </a:schemeClr>
                </a:solidFill>
              </a:rPr>
              <a:t>1988: Stinger and Andrews</a:t>
            </a:r>
          </a:p>
          <a:p>
            <a:pPr>
              <a:buNone/>
            </a:pPr>
            <a:endParaRPr lang="en-US" sz="4400" dirty="0" smtClean="0">
              <a:solidFill>
                <a:schemeClr val="bg2">
                  <a:lumMod val="25000"/>
                </a:schemeClr>
              </a:solidFill>
            </a:endParaRPr>
          </a:p>
          <a:p>
            <a:pPr>
              <a:buNone/>
            </a:pPr>
            <a:r>
              <a:rPr lang="en-US" sz="4400" dirty="0" smtClean="0">
                <a:solidFill>
                  <a:schemeClr val="bg2">
                    <a:lumMod val="25000"/>
                  </a:schemeClr>
                </a:solidFill>
              </a:rPr>
              <a:t>Proposed “</a:t>
            </a:r>
            <a:r>
              <a:rPr lang="en-US" sz="4800" dirty="0" smtClean="0">
                <a:solidFill>
                  <a:srgbClr val="FF0000"/>
                </a:solidFill>
              </a:rPr>
              <a:t>Out of Africa</a:t>
            </a:r>
            <a:r>
              <a:rPr lang="en-US" sz="4400" dirty="0" smtClean="0">
                <a:solidFill>
                  <a:schemeClr val="bg2">
                    <a:lumMod val="25000"/>
                  </a:schemeClr>
                </a:solidFill>
              </a:rPr>
              <a:t>”</a:t>
            </a:r>
            <a:endParaRPr lang="en-IN" sz="4400" dirty="0">
              <a:solidFill>
                <a:schemeClr val="bg2">
                  <a:lumMod val="25000"/>
                </a:schemeClr>
              </a:solidFill>
            </a:endParaRPr>
          </a:p>
        </p:txBody>
      </p:sp>
    </p:spTree>
  </p:cSld>
  <p:clrMapOvr>
    <a:masterClrMapping/>
  </p:clrMapOvr>
  <p:transition>
    <p:dissolve/>
    <p:sndAc>
      <p:stSnd>
        <p:snd r:embed="rId2" name="chimes.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981200"/>
          </a:xfrm>
        </p:spPr>
        <p:txBody>
          <a:bodyPr>
            <a:normAutofit fontScale="90000"/>
          </a:bodyPr>
          <a:lstStyle/>
          <a:p>
            <a:r>
              <a:rPr lang="en-US" sz="3600" b="0" i="1" cap="none" dirty="0" smtClean="0">
                <a:solidFill>
                  <a:srgbClr val="FF0000"/>
                </a:solidFill>
              </a:rPr>
              <a:t>Homo sapiens </a:t>
            </a:r>
            <a:r>
              <a:rPr lang="en-US" sz="3600" b="0" i="1" cap="none" dirty="0" err="1" smtClean="0">
                <a:solidFill>
                  <a:srgbClr val="FF0000"/>
                </a:solidFill>
              </a:rPr>
              <a:t>sapiens</a:t>
            </a:r>
            <a:r>
              <a:rPr lang="en-US" sz="3600" b="0" i="1" cap="none" dirty="0" smtClean="0">
                <a:solidFill>
                  <a:srgbClr val="FF0000"/>
                </a:solidFill>
              </a:rPr>
              <a:t> </a:t>
            </a:r>
            <a:r>
              <a:rPr lang="en-US" sz="3600" b="0" cap="none" dirty="0" smtClean="0">
                <a:solidFill>
                  <a:srgbClr val="FF0000"/>
                </a:solidFill>
              </a:rPr>
              <a:t>originated 160,000 BP in East Africa. It was thought that man came out of Africa by </a:t>
            </a:r>
            <a:r>
              <a:rPr lang="en-US" sz="3600" b="0" cap="none" dirty="0" smtClean="0">
                <a:solidFill>
                  <a:srgbClr val="00B0F0"/>
                </a:solidFill>
              </a:rPr>
              <a:t>Egypt-Suez-West Asia</a:t>
            </a:r>
            <a:r>
              <a:rPr lang="en-US" sz="3600" b="0" cap="none" dirty="0" smtClean="0">
                <a:solidFill>
                  <a:srgbClr val="FF0000"/>
                </a:solidFill>
              </a:rPr>
              <a:t> route.</a:t>
            </a:r>
            <a:endParaRPr lang="en-IN" sz="3600" b="0" cap="none" dirty="0">
              <a:solidFill>
                <a:srgbClr val="FF0000"/>
              </a:solidFill>
            </a:endParaRPr>
          </a:p>
        </p:txBody>
      </p:sp>
      <p:pic>
        <p:nvPicPr>
          <p:cNvPr id="4" name="Content Placeholder 3" descr="Fig. 1.1.png"/>
          <p:cNvPicPr>
            <a:picLocks noGrp="1" noChangeAspect="1"/>
          </p:cNvPicPr>
          <p:nvPr>
            <p:ph idx="1"/>
          </p:nvPr>
        </p:nvPicPr>
        <p:blipFill>
          <a:blip r:embed="rId3" cstate="print"/>
          <a:stretch>
            <a:fillRect/>
          </a:stretch>
        </p:blipFill>
        <p:spPr>
          <a:xfrm>
            <a:off x="828675" y="2133600"/>
            <a:ext cx="7334250" cy="4048506"/>
          </a:xfrm>
        </p:spPr>
      </p:pic>
    </p:spTree>
  </p:cSld>
  <p:clrMapOvr>
    <a:masterClrMapping/>
  </p:clrMapOvr>
  <p:transition>
    <p:wipe dir="r"/>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sign</a:t>
            </a:r>
            <a:endParaRPr lang="en-IN" dirty="0"/>
          </a:p>
        </p:txBody>
      </p:sp>
      <p:sp>
        <p:nvSpPr>
          <p:cNvPr id="3" name="Content Placeholder 2"/>
          <p:cNvSpPr>
            <a:spLocks noGrp="1"/>
          </p:cNvSpPr>
          <p:nvPr>
            <p:ph sz="quarter" idx="1"/>
          </p:nvPr>
        </p:nvSpPr>
        <p:spPr/>
        <p:txBody>
          <a:bodyPr/>
          <a:lstStyle/>
          <a:p>
            <a:pPr>
              <a:buNone/>
            </a:pPr>
            <a:r>
              <a:rPr lang="en-US" dirty="0" smtClean="0"/>
              <a:t>“Formed with twelve spokes, by length of time, </a:t>
            </a:r>
            <a:r>
              <a:rPr lang="en-US" dirty="0" err="1" smtClean="0"/>
              <a:t>unweakened</a:t>
            </a:r>
            <a:r>
              <a:rPr lang="en-US" dirty="0" smtClean="0"/>
              <a:t>, rolls round the heaven this wheel (cycle) of orderly existence. Herein established, joined in pairs together, seven hundred and twenty sons, O </a:t>
            </a:r>
            <a:r>
              <a:rPr lang="en-US" i="1" dirty="0" smtClean="0"/>
              <a:t>Agni</a:t>
            </a:r>
            <a:r>
              <a:rPr lang="en-US" dirty="0" smtClean="0"/>
              <a:t>.”</a:t>
            </a:r>
          </a:p>
          <a:p>
            <a:pPr>
              <a:buNone/>
            </a:pPr>
            <a:endParaRPr lang="en-US" i="1" dirty="0" smtClean="0"/>
          </a:p>
          <a:p>
            <a:pPr>
              <a:buNone/>
            </a:pPr>
            <a:r>
              <a:rPr lang="en-US" i="1" dirty="0" smtClean="0"/>
              <a:t>Rig Veda</a:t>
            </a:r>
            <a:r>
              <a:rPr lang="en-US" dirty="0" smtClean="0"/>
              <a:t> 1.164.11; </a:t>
            </a:r>
            <a:endParaRPr lang="en-I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362200"/>
          </a:xfrm>
        </p:spPr>
        <p:txBody>
          <a:bodyPr>
            <a:normAutofit fontScale="90000"/>
          </a:bodyPr>
          <a:lstStyle/>
          <a:p>
            <a:r>
              <a:rPr lang="en-US" sz="2200" cap="none" dirty="0" smtClean="0">
                <a:solidFill>
                  <a:schemeClr val="bg2">
                    <a:lumMod val="25000"/>
                  </a:schemeClr>
                </a:solidFill>
              </a:rPr>
              <a:t>Renfrew, 1990. Farming/language dispersal Hypothesis.</a:t>
            </a:r>
            <a:r>
              <a:rPr lang="en-US" sz="4400" cap="none" dirty="0" smtClean="0">
                <a:solidFill>
                  <a:schemeClr val="bg2">
                    <a:lumMod val="25000"/>
                  </a:schemeClr>
                </a:solidFill>
              </a:rPr>
              <a:t/>
            </a:r>
            <a:br>
              <a:rPr lang="en-US" sz="4400" cap="none" dirty="0" smtClean="0">
                <a:solidFill>
                  <a:schemeClr val="bg2">
                    <a:lumMod val="25000"/>
                  </a:schemeClr>
                </a:solidFill>
              </a:rPr>
            </a:br>
            <a:r>
              <a:rPr lang="en-US" sz="3600" cap="none" dirty="0" smtClean="0">
                <a:solidFill>
                  <a:schemeClr val="bg2">
                    <a:lumMod val="25000"/>
                  </a:schemeClr>
                </a:solidFill>
              </a:rPr>
              <a:t>1=Afro-Asiatic; </a:t>
            </a:r>
            <a:br>
              <a:rPr lang="en-US" sz="3600" cap="none" dirty="0" smtClean="0">
                <a:solidFill>
                  <a:schemeClr val="bg2">
                    <a:lumMod val="25000"/>
                  </a:schemeClr>
                </a:solidFill>
              </a:rPr>
            </a:br>
            <a:r>
              <a:rPr lang="en-US" sz="3600" cap="none" dirty="0" smtClean="0">
                <a:solidFill>
                  <a:schemeClr val="bg2">
                    <a:lumMod val="25000"/>
                  </a:schemeClr>
                </a:solidFill>
              </a:rPr>
              <a:t>2=</a:t>
            </a:r>
            <a:r>
              <a:rPr lang="en-US" sz="3600" cap="none" dirty="0" err="1" smtClean="0">
                <a:solidFill>
                  <a:schemeClr val="bg2">
                    <a:lumMod val="25000"/>
                  </a:schemeClr>
                </a:solidFill>
              </a:rPr>
              <a:t>Elamo</a:t>
            </a:r>
            <a:r>
              <a:rPr lang="en-US" sz="3600" cap="none" dirty="0" smtClean="0">
                <a:solidFill>
                  <a:schemeClr val="bg2">
                    <a:lumMod val="25000"/>
                  </a:schemeClr>
                </a:solidFill>
              </a:rPr>
              <a:t>-Dravidian; </a:t>
            </a:r>
            <a:br>
              <a:rPr lang="en-US" sz="3600" cap="none" dirty="0" smtClean="0">
                <a:solidFill>
                  <a:schemeClr val="bg2">
                    <a:lumMod val="25000"/>
                  </a:schemeClr>
                </a:solidFill>
              </a:rPr>
            </a:br>
            <a:r>
              <a:rPr lang="en-US" sz="3600" cap="none" dirty="0" smtClean="0">
                <a:solidFill>
                  <a:schemeClr val="bg2">
                    <a:lumMod val="25000"/>
                  </a:schemeClr>
                </a:solidFill>
              </a:rPr>
              <a:t>3=Aryan; </a:t>
            </a:r>
            <a:br>
              <a:rPr lang="en-US" sz="3600" cap="none" dirty="0" smtClean="0">
                <a:solidFill>
                  <a:schemeClr val="bg2">
                    <a:lumMod val="25000"/>
                  </a:schemeClr>
                </a:solidFill>
              </a:rPr>
            </a:br>
            <a:r>
              <a:rPr lang="en-US" sz="3600" cap="none" dirty="0" smtClean="0">
                <a:solidFill>
                  <a:schemeClr val="bg2">
                    <a:lumMod val="25000"/>
                  </a:schemeClr>
                </a:solidFill>
              </a:rPr>
              <a:t>4=Altaic.</a:t>
            </a:r>
            <a:endParaRPr lang="en-IN" sz="3600" cap="none" dirty="0">
              <a:solidFill>
                <a:schemeClr val="bg2">
                  <a:lumMod val="25000"/>
                </a:schemeClr>
              </a:solidFill>
            </a:endParaRPr>
          </a:p>
        </p:txBody>
      </p:sp>
      <p:pic>
        <p:nvPicPr>
          <p:cNvPr id="4" name="Content Placeholder 3" descr="Fig. 6.1 Cut excess - Copy.jpg"/>
          <p:cNvPicPr>
            <a:picLocks noGrp="1" noChangeAspect="1"/>
          </p:cNvPicPr>
          <p:nvPr>
            <p:ph idx="1"/>
          </p:nvPr>
        </p:nvPicPr>
        <p:blipFill>
          <a:blip r:embed="rId3" cstate="print"/>
          <a:stretch>
            <a:fillRect/>
          </a:stretch>
        </p:blipFill>
        <p:spPr>
          <a:xfrm>
            <a:off x="1752600" y="2362200"/>
            <a:ext cx="5869591" cy="4294823"/>
          </a:xfrm>
        </p:spPr>
      </p:pic>
    </p:spTree>
  </p:cSld>
  <p:clrMapOvr>
    <a:masterClrMapping/>
  </p:clrMapOvr>
  <p:transition>
    <p:wipe dir="r"/>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solidFill>
                  <a:schemeClr val="bg2">
                    <a:lumMod val="25000"/>
                  </a:schemeClr>
                </a:solidFill>
              </a:rPr>
              <a:t>But soon the West Asian route was ruled out by further DNA studies</a:t>
            </a:r>
            <a:endParaRPr lang="en-IN" cap="none" dirty="0">
              <a:solidFill>
                <a:schemeClr val="bg2">
                  <a:lumMod val="25000"/>
                </a:schemeClr>
              </a:solidFill>
            </a:endParaRPr>
          </a:p>
        </p:txBody>
      </p:sp>
      <p:sp>
        <p:nvSpPr>
          <p:cNvPr id="3" name="Content Placeholder 2"/>
          <p:cNvSpPr>
            <a:spLocks noGrp="1"/>
          </p:cNvSpPr>
          <p:nvPr>
            <p:ph idx="1"/>
          </p:nvPr>
        </p:nvSpPr>
        <p:spPr/>
        <p:txBody>
          <a:bodyPr>
            <a:normAutofit fontScale="77500" lnSpcReduction="20000"/>
          </a:bodyPr>
          <a:lstStyle/>
          <a:p>
            <a:pPr>
              <a:buNone/>
            </a:pPr>
            <a:r>
              <a:rPr lang="en-US" sz="4000" dirty="0" smtClean="0">
                <a:solidFill>
                  <a:schemeClr val="bg2">
                    <a:lumMod val="25000"/>
                  </a:schemeClr>
                </a:solidFill>
              </a:rPr>
              <a:t>It was found that it was from </a:t>
            </a:r>
            <a:r>
              <a:rPr lang="en-US" sz="4000" dirty="0" smtClean="0">
                <a:solidFill>
                  <a:srgbClr val="FF0000"/>
                </a:solidFill>
              </a:rPr>
              <a:t>India</a:t>
            </a:r>
            <a:r>
              <a:rPr lang="en-US" sz="4000" dirty="0" smtClean="0">
                <a:solidFill>
                  <a:schemeClr val="bg2">
                    <a:lumMod val="25000"/>
                  </a:schemeClr>
                </a:solidFill>
              </a:rPr>
              <a:t> that entire surviving non-African Humanity has evolved.</a:t>
            </a:r>
          </a:p>
          <a:p>
            <a:pPr>
              <a:buNone/>
            </a:pPr>
            <a:r>
              <a:rPr lang="en-US" sz="4000" dirty="0" smtClean="0">
                <a:solidFill>
                  <a:schemeClr val="bg2">
                    <a:lumMod val="25000"/>
                  </a:schemeClr>
                </a:solidFill>
              </a:rPr>
              <a:t>It was assumed that the first Indians came from Africa.</a:t>
            </a:r>
          </a:p>
          <a:p>
            <a:pPr>
              <a:buNone/>
            </a:pPr>
            <a:r>
              <a:rPr lang="en-US" sz="4000" dirty="0" smtClean="0">
                <a:solidFill>
                  <a:srgbClr val="FF0000"/>
                </a:solidFill>
              </a:rPr>
              <a:t>It was further noted that African specific LINEAGES never went out to anywhere (male A, B, and Female L0-L6)</a:t>
            </a:r>
            <a:r>
              <a:rPr lang="en-US" sz="4000" dirty="0" smtClean="0">
                <a:solidFill>
                  <a:schemeClr val="bg2">
                    <a:lumMod val="25000"/>
                  </a:schemeClr>
                </a:solidFill>
              </a:rPr>
              <a:t>.</a:t>
            </a:r>
          </a:p>
          <a:p>
            <a:pPr>
              <a:buNone/>
            </a:pPr>
            <a:r>
              <a:rPr lang="en-US" sz="4000" dirty="0" smtClean="0">
                <a:solidFill>
                  <a:schemeClr val="bg2">
                    <a:lumMod val="25000"/>
                  </a:schemeClr>
                </a:solidFill>
              </a:rPr>
              <a:t> Thus, </a:t>
            </a:r>
            <a:r>
              <a:rPr lang="en-US" sz="4000" dirty="0" smtClean="0">
                <a:solidFill>
                  <a:srgbClr val="00B0F0"/>
                </a:solidFill>
              </a:rPr>
              <a:t>Indians are Out of Africa</a:t>
            </a:r>
            <a:r>
              <a:rPr lang="en-US" sz="4000" dirty="0" smtClean="0">
                <a:solidFill>
                  <a:schemeClr val="bg2">
                    <a:lumMod val="25000"/>
                  </a:schemeClr>
                </a:solidFill>
              </a:rPr>
              <a:t>, </a:t>
            </a:r>
            <a:r>
              <a:rPr lang="en-US" sz="4000" dirty="0" smtClean="0">
                <a:solidFill>
                  <a:srgbClr val="154961"/>
                </a:solidFill>
              </a:rPr>
              <a:t>and rest of the world is “Out of India”</a:t>
            </a:r>
            <a:r>
              <a:rPr lang="en-US" sz="4000" dirty="0" smtClean="0">
                <a:solidFill>
                  <a:schemeClr val="bg2">
                    <a:lumMod val="25000"/>
                  </a:schemeClr>
                </a:solidFill>
              </a:rPr>
              <a:t> in the current consensus view. </a:t>
            </a:r>
            <a:endParaRPr lang="en-IN" sz="4000" dirty="0">
              <a:solidFill>
                <a:schemeClr val="bg2">
                  <a:lumMod val="25000"/>
                </a:schemeClr>
              </a:solidFill>
            </a:endParaRPr>
          </a:p>
        </p:txBody>
      </p:sp>
    </p:spTree>
  </p:cSld>
  <p:clrMapOvr>
    <a:masterClrMapping/>
  </p:clrMapOvr>
  <p:transition>
    <p:wipe dir="r"/>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968152"/>
          </a:xfrm>
        </p:spPr>
        <p:txBody>
          <a:bodyPr>
            <a:normAutofit fontScale="90000"/>
          </a:bodyPr>
          <a:lstStyle/>
          <a:p>
            <a:r>
              <a:rPr lang="en-US" dirty="0" smtClean="0"/>
              <a:t>Recombinant DNA study September 2011</a:t>
            </a:r>
            <a:br>
              <a:rPr lang="en-US" dirty="0" smtClean="0"/>
            </a:br>
            <a:r>
              <a:rPr lang="en-US" dirty="0" smtClean="0"/>
              <a:t>Supported by IBM</a:t>
            </a:r>
            <a:endParaRPr lang="en-IN" dirty="0"/>
          </a:p>
        </p:txBody>
      </p:sp>
      <p:pic>
        <p:nvPicPr>
          <p:cNvPr id="4" name="Content Placeholder 3" descr="Genographic1.jpg"/>
          <p:cNvPicPr>
            <a:picLocks noGrp="1" noChangeAspect="1"/>
          </p:cNvPicPr>
          <p:nvPr>
            <p:ph sz="quarter" idx="1"/>
          </p:nvPr>
        </p:nvPicPr>
        <p:blipFill>
          <a:blip r:embed="rId2" cstate="print"/>
          <a:stretch>
            <a:fillRect/>
          </a:stretch>
        </p:blipFill>
        <p:spPr>
          <a:xfrm>
            <a:off x="1219200" y="1412776"/>
            <a:ext cx="6705600" cy="507111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895600"/>
            <a:ext cx="7242048" cy="1295400"/>
          </a:xfrm>
        </p:spPr>
        <p:txBody>
          <a:bodyPr/>
          <a:lstStyle/>
          <a:p>
            <a:r>
              <a:rPr lang="en-US" sz="6000" cap="none" dirty="0" smtClean="0">
                <a:solidFill>
                  <a:schemeClr val="bg2">
                    <a:lumMod val="25000"/>
                  </a:schemeClr>
                </a:solidFill>
              </a:rPr>
              <a:t>Migration Maps</a:t>
            </a:r>
            <a:endParaRPr lang="en-IN" sz="6000" cap="none" dirty="0">
              <a:solidFill>
                <a:schemeClr val="bg2">
                  <a:lumMod val="25000"/>
                </a:schemeClr>
              </a:solidFill>
            </a:endParaRPr>
          </a:p>
        </p:txBody>
      </p:sp>
    </p:spTree>
  </p:cSld>
  <p:clrMapOvr>
    <a:masterClrMapping/>
  </p:clrMapOvr>
  <p:transition spd="med">
    <p:wedge/>
    <p:sndAc>
      <p:stSnd>
        <p:snd r:embed="rId2" name="breeze.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cap="none" dirty="0" smtClean="0">
                <a:solidFill>
                  <a:srgbClr val="005828"/>
                </a:solidFill>
              </a:rPr>
              <a:t>Some men leave Africa</a:t>
            </a:r>
            <a:endParaRPr lang="en-IN" cap="none" dirty="0">
              <a:solidFill>
                <a:srgbClr val="005828"/>
              </a:solidFill>
            </a:endParaRPr>
          </a:p>
        </p:txBody>
      </p:sp>
      <p:sp>
        <p:nvSpPr>
          <p:cNvPr id="4" name="Content Placeholder 3"/>
          <p:cNvSpPr>
            <a:spLocks noGrp="1"/>
          </p:cNvSpPr>
          <p:nvPr>
            <p:ph sz="half" idx="1"/>
          </p:nvPr>
        </p:nvSpPr>
        <p:spPr/>
        <p:txBody>
          <a:bodyPr>
            <a:normAutofit/>
          </a:bodyPr>
          <a:lstStyle/>
          <a:p>
            <a:pPr>
              <a:buNone/>
            </a:pPr>
            <a:r>
              <a:rPr lang="en-US" dirty="0" smtClean="0">
                <a:solidFill>
                  <a:srgbClr val="002060"/>
                </a:solidFill>
              </a:rPr>
              <a:t>Man left East African horn, </a:t>
            </a:r>
          </a:p>
          <a:p>
            <a:pPr>
              <a:buNone/>
            </a:pPr>
            <a:r>
              <a:rPr lang="en-US" dirty="0" smtClean="0">
                <a:solidFill>
                  <a:srgbClr val="002060"/>
                </a:solidFill>
              </a:rPr>
              <a:t> </a:t>
            </a:r>
          </a:p>
          <a:p>
            <a:pPr>
              <a:buNone/>
            </a:pPr>
            <a:r>
              <a:rPr lang="en-US" dirty="0" smtClean="0">
                <a:solidFill>
                  <a:srgbClr val="002060"/>
                </a:solidFill>
              </a:rPr>
              <a:t>Reached India,</a:t>
            </a:r>
          </a:p>
          <a:p>
            <a:pPr>
              <a:buNone/>
            </a:pPr>
            <a:r>
              <a:rPr lang="en-US" dirty="0" smtClean="0">
                <a:solidFill>
                  <a:srgbClr val="002060"/>
                </a:solidFill>
              </a:rPr>
              <a:t>Once only.</a:t>
            </a:r>
          </a:p>
          <a:p>
            <a:pPr>
              <a:buNone/>
            </a:pPr>
            <a:r>
              <a:rPr lang="en-US" dirty="0" smtClean="0">
                <a:solidFill>
                  <a:srgbClr val="002060"/>
                </a:solidFill>
              </a:rPr>
              <a:t>100,000 years back (some authors write 70,000 to 60,000 years back). </a:t>
            </a:r>
          </a:p>
          <a:p>
            <a:pPr>
              <a:buNone/>
            </a:pPr>
            <a:endParaRPr lang="en-IN" dirty="0">
              <a:solidFill>
                <a:srgbClr val="002060"/>
              </a:solidFill>
            </a:endParaRPr>
          </a:p>
        </p:txBody>
      </p:sp>
      <p:pic>
        <p:nvPicPr>
          <p:cNvPr id="6" name="Content Placeholder 3" descr="Fig. 3.1.jpg"/>
          <p:cNvPicPr>
            <a:picLocks noGrp="1" noChangeAspect="1"/>
          </p:cNvPicPr>
          <p:nvPr>
            <p:ph sz="half" idx="2"/>
          </p:nvPr>
        </p:nvPicPr>
        <p:blipFill>
          <a:blip r:embed="rId3" cstate="print"/>
          <a:stretch>
            <a:fillRect/>
          </a:stretch>
        </p:blipFill>
        <p:spPr>
          <a:xfrm>
            <a:off x="4286250" y="2267744"/>
            <a:ext cx="3305175" cy="3190875"/>
          </a:xfrm>
        </p:spPr>
      </p:pic>
    </p:spTree>
  </p:cSld>
  <p:clrMapOvr>
    <a:masterClrMapping/>
  </p:clrMapOvr>
  <p:transition>
    <p:pull dir="d"/>
    <p:sndAc>
      <p:stSnd>
        <p:snd r:embed="rId2" name="arrow.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2400"/>
            <a:ext cx="7543800" cy="4800600"/>
          </a:xfrm>
          <a:solidFill>
            <a:srgbClr val="005828"/>
          </a:solidFill>
        </p:spPr>
        <p:txBody>
          <a:bodyPr>
            <a:normAutofit/>
          </a:bodyPr>
          <a:lstStyle/>
          <a:p>
            <a:pPr algn="l"/>
            <a:r>
              <a:rPr lang="en-US" sz="4400" b="0" cap="none" dirty="0" smtClean="0">
                <a:solidFill>
                  <a:schemeClr val="bg1">
                    <a:lumMod val="95000"/>
                  </a:schemeClr>
                </a:solidFill>
              </a:rPr>
              <a:t>This population expanded numerically, culturally and linguistically in India over time.</a:t>
            </a:r>
            <a:endParaRPr lang="en-IN" sz="4400" b="0" cap="none" dirty="0">
              <a:solidFill>
                <a:schemeClr val="bg1">
                  <a:lumMod val="95000"/>
                </a:schemeClr>
              </a:solidFill>
            </a:endParaRPr>
          </a:p>
        </p:txBody>
      </p:sp>
      <p:sp>
        <p:nvSpPr>
          <p:cNvPr id="7" name="Subtitle 6"/>
          <p:cNvSpPr>
            <a:spLocks noGrp="1"/>
          </p:cNvSpPr>
          <p:nvPr>
            <p:ph type="subTitle" idx="1"/>
          </p:nvPr>
        </p:nvSpPr>
        <p:spPr>
          <a:xfrm>
            <a:off x="1143000" y="5334000"/>
            <a:ext cx="7543800" cy="914400"/>
          </a:xfrm>
          <a:solidFill>
            <a:schemeClr val="bg1">
              <a:lumMod val="95000"/>
            </a:schemeClr>
          </a:solidFill>
        </p:spPr>
        <p:txBody>
          <a:bodyPr>
            <a:normAutofit/>
          </a:bodyPr>
          <a:lstStyle/>
          <a:p>
            <a:pPr algn="l"/>
            <a:endParaRPr lang="en-IN" sz="4000" dirty="0">
              <a:solidFill>
                <a:srgbClr val="C00000"/>
              </a:solidFill>
            </a:endParaRPr>
          </a:p>
        </p:txBody>
      </p:sp>
    </p:spTree>
  </p:cSld>
  <p:clrMapOvr>
    <a:masterClrMapping/>
  </p:clrMapOvr>
  <p:transition>
    <p:pull dir="d"/>
    <p:sndAc>
      <p:stSnd>
        <p:snd r:embed="rId2" name="arrow.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981200"/>
          </a:xfrm>
        </p:spPr>
        <p:txBody>
          <a:bodyPr>
            <a:normAutofit fontScale="90000"/>
          </a:bodyPr>
          <a:lstStyle/>
          <a:p>
            <a:r>
              <a:rPr lang="en-US" sz="3200" cap="none" dirty="0" smtClean="0"/>
              <a:t>The </a:t>
            </a:r>
            <a:r>
              <a:rPr lang="en-US" sz="3200" cap="none" dirty="0" smtClean="0">
                <a:solidFill>
                  <a:srgbClr val="FF0000"/>
                </a:solidFill>
              </a:rPr>
              <a:t>first journey out of India </a:t>
            </a:r>
            <a:r>
              <a:rPr lang="en-US" sz="3200" cap="none" dirty="0" smtClean="0"/>
              <a:t>started </a:t>
            </a:r>
            <a:r>
              <a:rPr lang="en-US" sz="3200" cap="none" dirty="0" smtClean="0">
                <a:solidFill>
                  <a:srgbClr val="FF0000"/>
                </a:solidFill>
              </a:rPr>
              <a:t>85,000</a:t>
            </a:r>
            <a:r>
              <a:rPr lang="en-US" sz="3200" cap="none" dirty="0" smtClean="0"/>
              <a:t> years back and reached </a:t>
            </a:r>
            <a:r>
              <a:rPr lang="en-US" sz="3200" cap="none" dirty="0" smtClean="0">
                <a:solidFill>
                  <a:srgbClr val="FF0000"/>
                </a:solidFill>
              </a:rPr>
              <a:t>Australia</a:t>
            </a:r>
            <a:r>
              <a:rPr lang="en-US" sz="3200" cap="none" dirty="0" smtClean="0"/>
              <a:t> by </a:t>
            </a:r>
            <a:r>
              <a:rPr lang="en-US" sz="3200" cap="none" dirty="0" smtClean="0">
                <a:solidFill>
                  <a:srgbClr val="FF0000"/>
                </a:solidFill>
              </a:rPr>
              <a:t>60,000</a:t>
            </a:r>
            <a:r>
              <a:rPr lang="en-US" sz="3200" cap="none" dirty="0" smtClean="0"/>
              <a:t> years B.P. </a:t>
            </a:r>
            <a:r>
              <a:rPr lang="en-US" sz="3200" cap="none" dirty="0" err="1" smtClean="0"/>
              <a:t>Hudjasove</a:t>
            </a:r>
            <a:r>
              <a:rPr lang="en-IN" sz="2800" dirty="0" smtClean="0"/>
              <a:t>,  2007</a:t>
            </a:r>
            <a:endParaRPr lang="en-IN" sz="3200" cap="none" dirty="0"/>
          </a:p>
        </p:txBody>
      </p:sp>
      <p:pic>
        <p:nvPicPr>
          <p:cNvPr id="4" name="Content Placeholder 3" descr="Fig. 1.7.jpg"/>
          <p:cNvPicPr>
            <a:picLocks noGrp="1" noChangeAspect="1"/>
          </p:cNvPicPr>
          <p:nvPr>
            <p:ph idx="1"/>
          </p:nvPr>
        </p:nvPicPr>
        <p:blipFill>
          <a:blip r:embed="rId3" cstate="print"/>
          <a:stretch>
            <a:fillRect/>
          </a:stretch>
        </p:blipFill>
        <p:spPr>
          <a:xfrm>
            <a:off x="1295400" y="2209800"/>
            <a:ext cx="5486400" cy="4440936"/>
          </a:xfrm>
        </p:spPr>
      </p:pic>
    </p:spTree>
  </p:cSld>
  <p:clrMapOvr>
    <a:masterClrMapping/>
  </p:clrMapOvr>
  <p:transition>
    <p:pull dir="d"/>
    <p:sndAc>
      <p:stSnd>
        <p:snd r:embed="rId2" name="arrow.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828800"/>
          </a:xfrm>
        </p:spPr>
        <p:txBody>
          <a:bodyPr>
            <a:noAutofit/>
          </a:bodyPr>
          <a:lstStyle/>
          <a:p>
            <a:r>
              <a:rPr lang="en-US" sz="2600" cap="none" dirty="0" smtClean="0">
                <a:solidFill>
                  <a:schemeClr val="bg2">
                    <a:lumMod val="25000"/>
                  </a:schemeClr>
                </a:solidFill>
              </a:rPr>
              <a:t>India played a central role in populating the world. </a:t>
            </a:r>
            <a:r>
              <a:rPr lang="en-US" sz="2600" cap="none" dirty="0" smtClean="0">
                <a:solidFill>
                  <a:srgbClr val="C00000"/>
                </a:solidFill>
              </a:rPr>
              <a:t>All the European, Asian and Amerindian maternal lineages originated from India</a:t>
            </a:r>
            <a:r>
              <a:rPr lang="en-US" sz="2600" cap="none" dirty="0" smtClean="0">
                <a:solidFill>
                  <a:schemeClr val="bg2">
                    <a:lumMod val="25000"/>
                  </a:schemeClr>
                </a:solidFill>
              </a:rPr>
              <a:t> over time as waves </a:t>
            </a:r>
            <a:r>
              <a:rPr lang="en-US" sz="2000" cap="none" dirty="0" smtClean="0">
                <a:solidFill>
                  <a:schemeClr val="bg2">
                    <a:lumMod val="25000"/>
                  </a:schemeClr>
                </a:solidFill>
              </a:rPr>
              <a:t>(Fig. </a:t>
            </a:r>
            <a:r>
              <a:rPr lang="en-US" sz="2000" cap="none" dirty="0" err="1" smtClean="0">
                <a:solidFill>
                  <a:schemeClr val="bg2">
                    <a:lumMod val="25000"/>
                  </a:schemeClr>
                </a:solidFill>
              </a:rPr>
              <a:t>Metspalu</a:t>
            </a:r>
            <a:r>
              <a:rPr lang="en-US" sz="2000" cap="none" dirty="0" smtClean="0">
                <a:solidFill>
                  <a:schemeClr val="bg2">
                    <a:lumMod val="25000"/>
                  </a:schemeClr>
                </a:solidFill>
              </a:rPr>
              <a:t> </a:t>
            </a:r>
            <a:r>
              <a:rPr lang="en-US" sz="2000" i="1" cap="none" dirty="0" smtClean="0">
                <a:solidFill>
                  <a:schemeClr val="bg2">
                    <a:lumMod val="25000"/>
                  </a:schemeClr>
                </a:solidFill>
              </a:rPr>
              <a:t>et al</a:t>
            </a:r>
            <a:r>
              <a:rPr lang="en-US" sz="2000" cap="none" dirty="0" smtClean="0">
                <a:solidFill>
                  <a:schemeClr val="bg2">
                    <a:lumMod val="25000"/>
                  </a:schemeClr>
                </a:solidFill>
              </a:rPr>
              <a:t>, 2004)</a:t>
            </a:r>
            <a:endParaRPr lang="en-IN" sz="2000" cap="none" dirty="0">
              <a:solidFill>
                <a:schemeClr val="bg2">
                  <a:lumMod val="25000"/>
                </a:schemeClr>
              </a:solidFill>
            </a:endParaRPr>
          </a:p>
        </p:txBody>
      </p:sp>
      <p:pic>
        <p:nvPicPr>
          <p:cNvPr id="4" name="Content Placeholder 3" descr="Fig. 1.3.jpg"/>
          <p:cNvPicPr>
            <a:picLocks noGrp="1" noChangeAspect="1"/>
          </p:cNvPicPr>
          <p:nvPr>
            <p:ph idx="1"/>
          </p:nvPr>
        </p:nvPicPr>
        <p:blipFill>
          <a:blip r:embed="rId3" cstate="print"/>
          <a:stretch>
            <a:fillRect/>
          </a:stretch>
        </p:blipFill>
        <p:spPr>
          <a:xfrm>
            <a:off x="990600" y="1905000"/>
            <a:ext cx="6314720" cy="4712195"/>
          </a:xfrm>
        </p:spPr>
      </p:pic>
    </p:spTree>
  </p:cSld>
  <p:clrMapOvr>
    <a:masterClrMapping/>
  </p:clrMapOvr>
  <p:transition>
    <p:pull dir="d"/>
    <p:sndAc>
      <p:stSnd>
        <p:snd r:embed="rId2" name="arrow.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676400"/>
          </a:xfrm>
        </p:spPr>
        <p:txBody>
          <a:bodyPr>
            <a:normAutofit fontScale="90000"/>
          </a:bodyPr>
          <a:lstStyle/>
          <a:p>
            <a:r>
              <a:rPr lang="en-US" sz="3200" cap="none" dirty="0" smtClean="0">
                <a:solidFill>
                  <a:srgbClr val="002060"/>
                </a:solidFill>
              </a:rPr>
              <a:t>The view is now a consensus and official view. </a:t>
            </a:r>
            <a:br>
              <a:rPr lang="en-US" sz="3200" cap="none" dirty="0" smtClean="0">
                <a:solidFill>
                  <a:srgbClr val="002060"/>
                </a:solidFill>
              </a:rPr>
            </a:br>
            <a:r>
              <a:rPr lang="en-US" sz="2400" cap="none" dirty="0" smtClean="0">
                <a:solidFill>
                  <a:srgbClr val="002060"/>
                </a:solidFill>
              </a:rPr>
              <a:t>Fig: Natural Environment Research Council, Cambridge, UK.</a:t>
            </a:r>
            <a:endParaRPr lang="en-IN" sz="2400" cap="none" dirty="0">
              <a:solidFill>
                <a:srgbClr val="002060"/>
              </a:solidFill>
            </a:endParaRPr>
          </a:p>
        </p:txBody>
      </p:sp>
      <p:pic>
        <p:nvPicPr>
          <p:cNvPr id="4" name="Content Placeholder 3" descr="Fig. 1.4.jpg"/>
          <p:cNvPicPr>
            <a:picLocks noGrp="1" noChangeAspect="1"/>
          </p:cNvPicPr>
          <p:nvPr>
            <p:ph idx="1"/>
          </p:nvPr>
        </p:nvPicPr>
        <p:blipFill>
          <a:blip r:embed="rId3" cstate="print"/>
          <a:stretch>
            <a:fillRect/>
          </a:stretch>
        </p:blipFill>
        <p:spPr>
          <a:xfrm>
            <a:off x="1828800" y="1905000"/>
            <a:ext cx="4180586" cy="4065524"/>
          </a:xfrm>
        </p:spPr>
      </p:pic>
    </p:spTree>
  </p:cSld>
  <p:clrMapOvr>
    <a:masterClrMapping/>
  </p:clrMapOvr>
  <p:transition>
    <p:pull dir="d"/>
    <p:sndAc>
      <p:stSnd>
        <p:snd r:embed="rId2" name="arrow.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3108960"/>
          </a:xfrm>
        </p:spPr>
        <p:txBody>
          <a:bodyPr>
            <a:normAutofit fontScale="90000"/>
          </a:bodyPr>
          <a:lstStyle/>
          <a:p>
            <a:pPr algn="l"/>
            <a:r>
              <a:rPr lang="en-US" sz="4800" cap="none" dirty="0" smtClean="0">
                <a:solidFill>
                  <a:schemeClr val="bg2">
                    <a:lumMod val="25000"/>
                  </a:schemeClr>
                </a:solidFill>
              </a:rPr>
              <a:t>After first migration to SE Asia, came the worst Glacial Phase (74,000 years back to 65,000 years back)</a:t>
            </a:r>
            <a:endParaRPr lang="en-IN" sz="4800" cap="none" dirty="0">
              <a:solidFill>
                <a:schemeClr val="bg2">
                  <a:lumMod val="25000"/>
                </a:schemeClr>
              </a:solidFill>
            </a:endParaRPr>
          </a:p>
        </p:txBody>
      </p:sp>
      <p:sp>
        <p:nvSpPr>
          <p:cNvPr id="3" name="Content Placeholder 2"/>
          <p:cNvSpPr>
            <a:spLocks noGrp="1"/>
          </p:cNvSpPr>
          <p:nvPr>
            <p:ph idx="1"/>
          </p:nvPr>
        </p:nvSpPr>
        <p:spPr>
          <a:xfrm>
            <a:off x="457200" y="3810000"/>
            <a:ext cx="7239000" cy="2645736"/>
          </a:xfrm>
        </p:spPr>
        <p:txBody>
          <a:bodyPr>
            <a:normAutofit fontScale="92500" lnSpcReduction="10000"/>
          </a:bodyPr>
          <a:lstStyle/>
          <a:p>
            <a:pPr>
              <a:buNone/>
            </a:pPr>
            <a:r>
              <a:rPr lang="en-US" dirty="0" smtClean="0">
                <a:solidFill>
                  <a:srgbClr val="002060"/>
                </a:solidFill>
              </a:rPr>
              <a:t>Human populations survived in </a:t>
            </a:r>
            <a:r>
              <a:rPr lang="en-US" dirty="0" smtClean="0">
                <a:solidFill>
                  <a:srgbClr val="C00000"/>
                </a:solidFill>
              </a:rPr>
              <a:t>India, Southeast Asia</a:t>
            </a:r>
            <a:r>
              <a:rPr lang="en-US" dirty="0" smtClean="0">
                <a:solidFill>
                  <a:srgbClr val="002060"/>
                </a:solidFill>
              </a:rPr>
              <a:t> and </a:t>
            </a:r>
            <a:r>
              <a:rPr lang="en-US" dirty="0" smtClean="0">
                <a:solidFill>
                  <a:srgbClr val="C00000"/>
                </a:solidFill>
              </a:rPr>
              <a:t>East Africa</a:t>
            </a:r>
            <a:r>
              <a:rPr lang="en-US" dirty="0" smtClean="0">
                <a:solidFill>
                  <a:srgbClr val="002060"/>
                </a:solidFill>
              </a:rPr>
              <a:t> only.</a:t>
            </a:r>
          </a:p>
          <a:p>
            <a:pPr>
              <a:buNone/>
            </a:pPr>
            <a:r>
              <a:rPr lang="en-US" dirty="0" smtClean="0">
                <a:solidFill>
                  <a:srgbClr val="002060"/>
                </a:solidFill>
              </a:rPr>
              <a:t>Estimated figures of survival are </a:t>
            </a:r>
            <a:r>
              <a:rPr lang="en-US" dirty="0" smtClean="0">
                <a:solidFill>
                  <a:srgbClr val="C00000"/>
                </a:solidFill>
              </a:rPr>
              <a:t>1000 </a:t>
            </a:r>
            <a:r>
              <a:rPr lang="en-US" dirty="0" smtClean="0">
                <a:solidFill>
                  <a:srgbClr val="002060"/>
                </a:solidFill>
              </a:rPr>
              <a:t>in India, </a:t>
            </a:r>
            <a:r>
              <a:rPr lang="en-US" dirty="0" smtClean="0">
                <a:solidFill>
                  <a:srgbClr val="C00000"/>
                </a:solidFill>
              </a:rPr>
              <a:t>9000</a:t>
            </a:r>
            <a:r>
              <a:rPr lang="en-US" dirty="0" smtClean="0">
                <a:solidFill>
                  <a:srgbClr val="002060"/>
                </a:solidFill>
              </a:rPr>
              <a:t> in Africa and less than 1000 in SE Asia. </a:t>
            </a:r>
          </a:p>
          <a:p>
            <a:pPr>
              <a:buNone/>
            </a:pPr>
            <a:r>
              <a:rPr lang="en-US" dirty="0" smtClean="0">
                <a:solidFill>
                  <a:srgbClr val="002060"/>
                </a:solidFill>
              </a:rPr>
              <a:t>Following glacial, all the three human populations expanded. But </a:t>
            </a:r>
            <a:r>
              <a:rPr lang="en-US" dirty="0" smtClean="0">
                <a:solidFill>
                  <a:srgbClr val="C00000"/>
                </a:solidFill>
              </a:rPr>
              <a:t>African one did not migrate out of Africa.</a:t>
            </a:r>
            <a:r>
              <a:rPr lang="en-US" dirty="0" smtClean="0">
                <a:solidFill>
                  <a:srgbClr val="002060"/>
                </a:solidFill>
              </a:rPr>
              <a:t>  </a:t>
            </a:r>
            <a:endParaRPr lang="en-IN" dirty="0">
              <a:solidFill>
                <a:srgbClr val="002060"/>
              </a:solidFill>
            </a:endParaRPr>
          </a:p>
        </p:txBody>
      </p:sp>
    </p:spTree>
  </p:cSld>
  <p:clrMapOvr>
    <a:masterClrMapping/>
  </p:clrMapOvr>
  <p:transition>
    <p:pull dir="d"/>
    <p:sndAc>
      <p:stSnd>
        <p:snd r:embed="rId2" name="arrow.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Heliocentric Solar System</a:t>
            </a:r>
            <a:endParaRPr lang="en-IN" dirty="0"/>
          </a:p>
        </p:txBody>
      </p:sp>
      <p:sp>
        <p:nvSpPr>
          <p:cNvPr id="3" name="Content Placeholder 2"/>
          <p:cNvSpPr>
            <a:spLocks noGrp="1"/>
          </p:cNvSpPr>
          <p:nvPr>
            <p:ph sz="quarter" idx="1"/>
          </p:nvPr>
        </p:nvSpPr>
        <p:spPr/>
        <p:txBody>
          <a:bodyPr/>
          <a:lstStyle/>
          <a:p>
            <a:pPr>
              <a:buNone/>
            </a:pPr>
            <a:r>
              <a:rPr lang="en-US" dirty="0" smtClean="0"/>
              <a:t>It is explicit in the </a:t>
            </a:r>
            <a:r>
              <a:rPr lang="en-US" dirty="0" err="1" smtClean="0"/>
              <a:t>Chandogya</a:t>
            </a:r>
            <a:r>
              <a:rPr lang="en-US" dirty="0" smtClean="0"/>
              <a:t> Upanishad that the Sun is the “</a:t>
            </a:r>
            <a:r>
              <a:rPr lang="en-US" i="1" dirty="0" err="1" smtClean="0"/>
              <a:t>madhye-sthata</a:t>
            </a:r>
            <a:r>
              <a:rPr lang="en-US" dirty="0" smtClean="0"/>
              <a:t>” lying at the centre.</a:t>
            </a:r>
          </a:p>
          <a:p>
            <a:pPr>
              <a:buNone/>
            </a:pPr>
            <a:endParaRPr lang="en-US" dirty="0" smtClean="0"/>
          </a:p>
          <a:p>
            <a:pPr>
              <a:buNone/>
            </a:pPr>
            <a:r>
              <a:rPr lang="en-US" dirty="0" smtClean="0"/>
              <a:t>Ch. U. 3.11.1</a:t>
            </a:r>
          </a:p>
          <a:p>
            <a:pPr>
              <a:buNone/>
            </a:pPr>
            <a:endParaRPr lang="en-US" dirty="0" smtClean="0"/>
          </a:p>
          <a:p>
            <a:pPr>
              <a:buNone/>
            </a:pPr>
            <a:r>
              <a:rPr lang="en-US" dirty="0" smtClean="0"/>
              <a:t>Also, </a:t>
            </a:r>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828800"/>
          </a:xfrm>
        </p:spPr>
        <p:txBody>
          <a:bodyPr>
            <a:normAutofit/>
          </a:bodyPr>
          <a:lstStyle/>
          <a:p>
            <a:r>
              <a:rPr lang="en-US" cap="none" dirty="0" smtClean="0">
                <a:solidFill>
                  <a:schemeClr val="bg2">
                    <a:lumMod val="25000"/>
                  </a:schemeClr>
                </a:solidFill>
              </a:rPr>
              <a:t>About 60,000 years back, post-glacial population expansion in India led to migration to west.</a:t>
            </a:r>
            <a:endParaRPr lang="en-IN" cap="none" dirty="0">
              <a:solidFill>
                <a:schemeClr val="bg2">
                  <a:lumMod val="25000"/>
                </a:schemeClr>
              </a:solidFill>
            </a:endParaRPr>
          </a:p>
        </p:txBody>
      </p:sp>
      <p:pic>
        <p:nvPicPr>
          <p:cNvPr id="4" name="Content Placeholder 3" descr="Fig. 3.4.jpg"/>
          <p:cNvPicPr>
            <a:picLocks noGrp="1" noChangeAspect="1"/>
          </p:cNvPicPr>
          <p:nvPr>
            <p:ph idx="1"/>
          </p:nvPr>
        </p:nvPicPr>
        <p:blipFill>
          <a:blip r:embed="rId3" cstate="print"/>
          <a:stretch>
            <a:fillRect/>
          </a:stretch>
        </p:blipFill>
        <p:spPr>
          <a:xfrm>
            <a:off x="2395537" y="2185194"/>
            <a:ext cx="3362325" cy="3695700"/>
          </a:xfrm>
        </p:spPr>
      </p:pic>
    </p:spTree>
  </p:cSld>
  <p:clrMapOvr>
    <a:masterClrMapping/>
  </p:clrMapOvr>
  <p:transition>
    <p:pull dir="d"/>
    <p:sndAc>
      <p:stSnd>
        <p:snd r:embed="rId2" name="arrow.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762000"/>
          </a:xfrm>
        </p:spPr>
        <p:txBody>
          <a:bodyPr>
            <a:normAutofit/>
          </a:bodyPr>
          <a:lstStyle/>
          <a:p>
            <a:r>
              <a:rPr lang="en-US" cap="none" dirty="0" smtClean="0">
                <a:solidFill>
                  <a:schemeClr val="bg2">
                    <a:lumMod val="25000"/>
                  </a:schemeClr>
                </a:solidFill>
              </a:rPr>
              <a:t>By 52,000 years before present:</a:t>
            </a:r>
            <a:endParaRPr lang="en-IN" cap="none" dirty="0">
              <a:solidFill>
                <a:schemeClr val="bg2">
                  <a:lumMod val="25000"/>
                </a:schemeClr>
              </a:solidFill>
            </a:endParaRPr>
          </a:p>
        </p:txBody>
      </p:sp>
      <p:pic>
        <p:nvPicPr>
          <p:cNvPr id="4" name="Content Placeholder 3" descr="Fig. 3.5.jpg"/>
          <p:cNvPicPr>
            <a:picLocks noGrp="1" noChangeAspect="1"/>
          </p:cNvPicPr>
          <p:nvPr>
            <p:ph idx="1"/>
          </p:nvPr>
        </p:nvPicPr>
        <p:blipFill>
          <a:blip r:embed="rId3" cstate="print"/>
          <a:stretch>
            <a:fillRect/>
          </a:stretch>
        </p:blipFill>
        <p:spPr>
          <a:xfrm>
            <a:off x="1676400" y="1143000"/>
            <a:ext cx="5091494" cy="5465445"/>
          </a:xfrm>
        </p:spPr>
      </p:pic>
    </p:spTree>
  </p:cSld>
  <p:clrMapOvr>
    <a:masterClrMapping/>
  </p:clrMapOvr>
  <p:transition>
    <p:pull dir="d"/>
    <p:sndAc>
      <p:stSnd>
        <p:snd r:embed="rId2" name="arrow.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2133600"/>
          </a:xfrm>
        </p:spPr>
        <p:txBody>
          <a:bodyPr>
            <a:normAutofit/>
          </a:bodyPr>
          <a:lstStyle/>
          <a:p>
            <a:r>
              <a:rPr lang="en-US" dirty="0" smtClean="0">
                <a:solidFill>
                  <a:schemeClr val="bg2">
                    <a:lumMod val="25000"/>
                  </a:schemeClr>
                </a:solidFill>
              </a:rPr>
              <a:t>40,000 </a:t>
            </a:r>
            <a:r>
              <a:rPr lang="en-US" dirty="0" err="1" smtClean="0">
                <a:solidFill>
                  <a:schemeClr val="bg2">
                    <a:lumMod val="25000"/>
                  </a:schemeClr>
                </a:solidFill>
              </a:rPr>
              <a:t>b.p</a:t>
            </a:r>
            <a:r>
              <a:rPr lang="en-US" dirty="0" smtClean="0">
                <a:solidFill>
                  <a:schemeClr val="bg2">
                    <a:lumMod val="25000"/>
                  </a:schemeClr>
                </a:solidFill>
              </a:rPr>
              <a:t>.: </a:t>
            </a:r>
            <a:r>
              <a:rPr lang="en-US" cap="none" dirty="0" smtClean="0">
                <a:solidFill>
                  <a:schemeClr val="bg2">
                    <a:lumMod val="25000"/>
                  </a:schemeClr>
                </a:solidFill>
              </a:rPr>
              <a:t>People enter China from three directions. Two sources originated from India, one from Southeast Asia.</a:t>
            </a:r>
            <a:endParaRPr lang="en-IN" dirty="0">
              <a:solidFill>
                <a:schemeClr val="bg2">
                  <a:lumMod val="25000"/>
                </a:schemeClr>
              </a:solidFill>
            </a:endParaRPr>
          </a:p>
        </p:txBody>
      </p:sp>
      <p:pic>
        <p:nvPicPr>
          <p:cNvPr id="4" name="Content Placeholder 3" descr="Fig. 3.6.jpg"/>
          <p:cNvPicPr>
            <a:picLocks noGrp="1" noChangeAspect="1"/>
          </p:cNvPicPr>
          <p:nvPr>
            <p:ph idx="1"/>
          </p:nvPr>
        </p:nvPicPr>
        <p:blipFill>
          <a:blip r:embed="rId3" cstate="print"/>
          <a:stretch>
            <a:fillRect/>
          </a:stretch>
        </p:blipFill>
        <p:spPr>
          <a:xfrm>
            <a:off x="2381250" y="2232819"/>
            <a:ext cx="3390900" cy="3600450"/>
          </a:xfrm>
        </p:spPr>
      </p:pic>
    </p:spTree>
  </p:cSld>
  <p:clrMapOvr>
    <a:masterClrMapping/>
  </p:clrMapOvr>
  <p:transition>
    <p:pull dir="d"/>
    <p:sndAc>
      <p:stSnd>
        <p:snd r:embed="rId2" name="arrow.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20040"/>
            <a:ext cx="7242048" cy="3337560"/>
          </a:xfrm>
        </p:spPr>
        <p:txBody>
          <a:bodyPr/>
          <a:lstStyle/>
          <a:p>
            <a:r>
              <a:rPr lang="en-US" sz="6000" cap="none" dirty="0" smtClean="0">
                <a:solidFill>
                  <a:schemeClr val="bg2">
                    <a:lumMod val="25000"/>
                  </a:schemeClr>
                </a:solidFill>
              </a:rPr>
              <a:t>Implications for Linguistics</a:t>
            </a:r>
            <a:endParaRPr lang="en-IN" sz="6000" cap="none" dirty="0">
              <a:solidFill>
                <a:schemeClr val="bg2">
                  <a:lumMod val="25000"/>
                </a:schemeClr>
              </a:solidFill>
            </a:endParaRPr>
          </a:p>
        </p:txBody>
      </p:sp>
    </p:spTree>
  </p:cSld>
  <p:clrMapOvr>
    <a:masterClrMapping/>
  </p:clrMapOvr>
  <p:transition>
    <p:dissolve/>
    <p:sndAc>
      <p:stSnd>
        <p:snd r:embed="rId2" name="chimes.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7239000" cy="1524000"/>
          </a:xfrm>
        </p:spPr>
        <p:txBody>
          <a:bodyPr>
            <a:normAutofit/>
          </a:bodyPr>
          <a:lstStyle/>
          <a:p>
            <a:r>
              <a:rPr lang="en-US" cap="none" dirty="0" smtClean="0">
                <a:solidFill>
                  <a:schemeClr val="bg2">
                    <a:lumMod val="25000"/>
                  </a:schemeClr>
                </a:solidFill>
              </a:rPr>
              <a:t>It was noted that DNA lineages and Language families overlapped exactly</a:t>
            </a:r>
            <a:endParaRPr lang="en-IN" dirty="0">
              <a:solidFill>
                <a:schemeClr val="bg2">
                  <a:lumMod val="25000"/>
                </a:schemeClr>
              </a:solidFill>
            </a:endParaRPr>
          </a:p>
        </p:txBody>
      </p:sp>
      <p:sp>
        <p:nvSpPr>
          <p:cNvPr id="4" name="Content Placeholder 3"/>
          <p:cNvSpPr>
            <a:spLocks noGrp="1"/>
          </p:cNvSpPr>
          <p:nvPr>
            <p:ph idx="1"/>
          </p:nvPr>
        </p:nvSpPr>
        <p:spPr/>
        <p:txBody>
          <a:bodyPr/>
          <a:lstStyle/>
          <a:p>
            <a:r>
              <a:rPr lang="en-US" dirty="0" err="1" smtClean="0"/>
              <a:t>Cavalli</a:t>
            </a:r>
            <a:r>
              <a:rPr lang="en-US" dirty="0" smtClean="0"/>
              <a:t>-Sforza, L.L. </a:t>
            </a:r>
            <a:r>
              <a:rPr lang="en-US" i="1" dirty="0" smtClean="0"/>
              <a:t>et al</a:t>
            </a:r>
            <a:r>
              <a:rPr lang="en-US" dirty="0" smtClean="0"/>
              <a:t>, </a:t>
            </a:r>
            <a:r>
              <a:rPr lang="en-IN" dirty="0" smtClean="0">
                <a:solidFill>
                  <a:srgbClr val="FF0000"/>
                </a:solidFill>
              </a:rPr>
              <a:t>Reconstruction of human evolution: Bringing together genetic, archaeological, and linguistic data</a:t>
            </a:r>
            <a:r>
              <a:rPr lang="en-IN" dirty="0" smtClean="0"/>
              <a:t>,  </a:t>
            </a:r>
            <a:r>
              <a:rPr lang="en-IN" i="1" dirty="0" smtClean="0"/>
              <a:t>PNAS </a:t>
            </a:r>
            <a:r>
              <a:rPr lang="en-IN" dirty="0" smtClean="0"/>
              <a:t>1998, 85: 6002-6006.</a:t>
            </a:r>
          </a:p>
          <a:p>
            <a:r>
              <a:rPr lang="en-US" dirty="0" smtClean="0"/>
              <a:t>HUGO pan-Asian SNP Consortium, </a:t>
            </a:r>
            <a:r>
              <a:rPr lang="en-US" dirty="0" smtClean="0">
                <a:solidFill>
                  <a:srgbClr val="FF0000"/>
                </a:solidFill>
              </a:rPr>
              <a:t>Mapping Human genetic Diversity in Asia</a:t>
            </a:r>
            <a:r>
              <a:rPr lang="en-US" i="1" dirty="0" smtClean="0"/>
              <a:t>, Science</a:t>
            </a:r>
            <a:r>
              <a:rPr lang="en-US" dirty="0" smtClean="0"/>
              <a:t> 2009, 326(5959): 1541-1545.</a:t>
            </a:r>
            <a:endParaRPr lang="en-IN" dirty="0" smtClean="0"/>
          </a:p>
          <a:p>
            <a:endParaRPr lang="en-IN" dirty="0">
              <a:solidFill>
                <a:srgbClr val="002060"/>
              </a:solidFill>
            </a:endParaRPr>
          </a:p>
        </p:txBody>
      </p:sp>
    </p:spTree>
  </p:cSld>
  <p:clrMapOvr>
    <a:masterClrMapping/>
  </p:clrMapOvr>
  <p:transition>
    <p:wedge/>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524000"/>
          </a:xfrm>
        </p:spPr>
        <p:txBody>
          <a:bodyPr>
            <a:normAutofit fontScale="90000"/>
          </a:bodyPr>
          <a:lstStyle/>
          <a:p>
            <a:r>
              <a:rPr lang="en-US" cap="none" dirty="0" smtClean="0">
                <a:solidFill>
                  <a:srgbClr val="0070C0"/>
                </a:solidFill>
              </a:rPr>
              <a:t>Cavalli-Sforza, 1998; </a:t>
            </a:r>
            <a:r>
              <a:rPr lang="en-US" cap="none" dirty="0" smtClean="0">
                <a:solidFill>
                  <a:srgbClr val="C00000"/>
                </a:solidFill>
              </a:rPr>
              <a:t>Eurasiatic</a:t>
            </a:r>
            <a:r>
              <a:rPr lang="en-US" cap="none" dirty="0" smtClean="0">
                <a:solidFill>
                  <a:srgbClr val="0070C0"/>
                </a:solidFill>
              </a:rPr>
              <a:t> Super-Family of Language and DNA lineages matched.</a:t>
            </a:r>
            <a:endParaRPr lang="en-IN" cap="none" dirty="0">
              <a:solidFill>
                <a:srgbClr val="0070C0"/>
              </a:solidFill>
            </a:endParaRPr>
          </a:p>
        </p:txBody>
      </p:sp>
      <p:pic>
        <p:nvPicPr>
          <p:cNvPr id="4" name="Content Placeholder 3" descr="language gene tree 2.jpg"/>
          <p:cNvPicPr>
            <a:picLocks noGrp="1" noChangeAspect="1"/>
          </p:cNvPicPr>
          <p:nvPr>
            <p:ph idx="1"/>
          </p:nvPr>
        </p:nvPicPr>
        <p:blipFill>
          <a:blip r:embed="rId3" cstate="print"/>
          <a:stretch>
            <a:fillRect/>
          </a:stretch>
        </p:blipFill>
        <p:spPr>
          <a:xfrm>
            <a:off x="1097689" y="1609725"/>
            <a:ext cx="5958022" cy="4846638"/>
          </a:xfrm>
        </p:spPr>
      </p:pic>
    </p:spTree>
  </p:cSld>
  <p:clrMapOvr>
    <a:masterClrMapping/>
  </p:clrMapOvr>
  <p:transition>
    <p:wedge/>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001000" cy="762000"/>
          </a:xfrm>
        </p:spPr>
        <p:txBody>
          <a:bodyPr>
            <a:normAutofit fontScale="90000"/>
          </a:bodyPr>
          <a:lstStyle/>
          <a:p>
            <a:r>
              <a:rPr lang="en-US" sz="3200" dirty="0" smtClean="0">
                <a:solidFill>
                  <a:srgbClr val="0070C0"/>
                </a:solidFill>
              </a:rPr>
              <a:t>HUGO- </a:t>
            </a:r>
            <a:r>
              <a:rPr lang="en-US" sz="3200" cap="none" dirty="0" smtClean="0">
                <a:solidFill>
                  <a:srgbClr val="0070C0"/>
                </a:solidFill>
              </a:rPr>
              <a:t>similar matching for East half of Asia</a:t>
            </a:r>
            <a:endParaRPr lang="en-IN" sz="3200" dirty="0">
              <a:solidFill>
                <a:srgbClr val="0070C0"/>
              </a:solidFill>
            </a:endParaRPr>
          </a:p>
        </p:txBody>
      </p:sp>
      <p:pic>
        <p:nvPicPr>
          <p:cNvPr id="4" name="Content Placeholder 3" descr="Fig. 8.6.jpg"/>
          <p:cNvPicPr>
            <a:picLocks noGrp="1" noChangeAspect="1"/>
          </p:cNvPicPr>
          <p:nvPr>
            <p:ph idx="1"/>
          </p:nvPr>
        </p:nvPicPr>
        <p:blipFill>
          <a:blip r:embed="rId3" cstate="print"/>
          <a:stretch>
            <a:fillRect/>
          </a:stretch>
        </p:blipFill>
        <p:spPr>
          <a:xfrm>
            <a:off x="1371600" y="838200"/>
            <a:ext cx="5729859" cy="5823204"/>
          </a:xfrm>
        </p:spPr>
      </p:pic>
    </p:spTree>
  </p:cSld>
  <p:clrMapOvr>
    <a:masterClrMapping/>
  </p:clrMapOvr>
  <p:transition>
    <p:wedge/>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buNone/>
            </a:pPr>
            <a:r>
              <a:rPr lang="en-US" sz="4400" dirty="0" smtClean="0">
                <a:solidFill>
                  <a:srgbClr val="0070C0"/>
                </a:solidFill>
              </a:rPr>
              <a:t>Hence we need to see DNA lineage migration and Language family migration together.</a:t>
            </a:r>
            <a:endParaRPr lang="en-IN" sz="4400" dirty="0">
              <a:solidFill>
                <a:srgbClr val="0070C0"/>
              </a:solidFill>
            </a:endParaRPr>
          </a:p>
        </p:txBody>
      </p:sp>
    </p:spTree>
  </p:cSld>
  <p:clrMapOvr>
    <a:masterClrMapping/>
  </p:clrMapOvr>
  <p:transition>
    <p:wedge/>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62600" y="990600"/>
            <a:ext cx="3255498" cy="2209800"/>
          </a:xfrm>
        </p:spPr>
        <p:txBody>
          <a:bodyPr>
            <a:normAutofit/>
          </a:bodyPr>
          <a:lstStyle/>
          <a:p>
            <a:r>
              <a:rPr lang="en-US" cap="none" dirty="0" smtClean="0">
                <a:solidFill>
                  <a:srgbClr val="002060"/>
                </a:solidFill>
              </a:rPr>
              <a:t>At 85,000 ybp people migrated to Madagascar and Andaman from Mainland India</a:t>
            </a:r>
            <a:endParaRPr lang="en-IN" cap="none" dirty="0">
              <a:solidFill>
                <a:srgbClr val="002060"/>
              </a:solidFill>
            </a:endParaRPr>
          </a:p>
        </p:txBody>
      </p:sp>
      <p:sp>
        <p:nvSpPr>
          <p:cNvPr id="6" name="Text Placeholder 5"/>
          <p:cNvSpPr>
            <a:spLocks noGrp="1"/>
          </p:cNvSpPr>
          <p:nvPr>
            <p:ph type="body" sz="half" idx="2"/>
          </p:nvPr>
        </p:nvSpPr>
        <p:spPr>
          <a:xfrm>
            <a:off x="5638800" y="3283634"/>
            <a:ext cx="3179298" cy="1920240"/>
          </a:xfrm>
        </p:spPr>
        <p:txBody>
          <a:bodyPr>
            <a:normAutofit fontScale="85000" lnSpcReduction="10000"/>
          </a:bodyPr>
          <a:lstStyle/>
          <a:p>
            <a:r>
              <a:rPr lang="en-US" sz="2800" dirty="0" smtClean="0">
                <a:solidFill>
                  <a:srgbClr val="002060"/>
                </a:solidFill>
              </a:rPr>
              <a:t>Maternal lineages from root of ‘M” and Paternal (Y-chromosomal ) C and D were involved.</a:t>
            </a:r>
            <a:endParaRPr lang="en-IN" sz="2800" dirty="0">
              <a:solidFill>
                <a:srgbClr val="002060"/>
              </a:solidFill>
            </a:endParaRPr>
          </a:p>
        </p:txBody>
      </p:sp>
      <p:pic>
        <p:nvPicPr>
          <p:cNvPr id="7" name="Picture Placeholder 6" descr="Language Austr.jpg"/>
          <p:cNvPicPr>
            <a:picLocks noGrp="1" noChangeAspect="1"/>
          </p:cNvPicPr>
          <p:nvPr>
            <p:ph type="pic" idx="1"/>
          </p:nvPr>
        </p:nvPicPr>
        <p:blipFill>
          <a:blip r:embed="rId3" cstate="print"/>
          <a:srcRect l="1711" r="1711"/>
          <a:stretch>
            <a:fillRect/>
          </a:stretch>
        </p:blipFill>
        <p:spPr>
          <a:xfrm>
            <a:off x="228600" y="533400"/>
            <a:ext cx="5203077" cy="5201126"/>
          </a:xfrm>
        </p:spPr>
      </p:pic>
    </p:spTree>
  </p:cSld>
  <p:clrMapOvr>
    <a:masterClrMapping/>
  </p:clrMapOvr>
  <p:transition>
    <p:wedge/>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7239000" cy="2286000"/>
          </a:xfrm>
        </p:spPr>
        <p:txBody>
          <a:bodyPr>
            <a:normAutofit fontScale="90000"/>
          </a:bodyPr>
          <a:lstStyle/>
          <a:p>
            <a:r>
              <a:rPr lang="en-US" sz="3200" cap="none" dirty="0" smtClean="0">
                <a:solidFill>
                  <a:srgbClr val="002060"/>
                </a:solidFill>
              </a:rPr>
              <a:t>Austronesian has left substratal remains to modern Indian (and also Sino-Tibetan, Austro-Asiatic and </a:t>
            </a:r>
            <a:r>
              <a:rPr lang="en-US" sz="3200" cap="none" dirty="0" err="1" smtClean="0">
                <a:solidFill>
                  <a:srgbClr val="002060"/>
                </a:solidFill>
              </a:rPr>
              <a:t>Daic</a:t>
            </a:r>
            <a:r>
              <a:rPr lang="en-US" sz="3200" cap="none" dirty="0" smtClean="0">
                <a:solidFill>
                  <a:srgbClr val="002060"/>
                </a:solidFill>
              </a:rPr>
              <a:t>) languages. One such example is word ‘</a:t>
            </a:r>
            <a:r>
              <a:rPr lang="en-US" sz="3200" cap="none" dirty="0" err="1" smtClean="0">
                <a:solidFill>
                  <a:srgbClr val="002060"/>
                </a:solidFill>
              </a:rPr>
              <a:t>bahin</a:t>
            </a:r>
            <a:r>
              <a:rPr lang="en-US" sz="3200" cap="none" dirty="0" smtClean="0">
                <a:solidFill>
                  <a:srgbClr val="002060"/>
                </a:solidFill>
              </a:rPr>
              <a:t>’</a:t>
            </a:r>
            <a:br>
              <a:rPr lang="en-US" sz="3200" cap="none" dirty="0" smtClean="0">
                <a:solidFill>
                  <a:srgbClr val="002060"/>
                </a:solidFill>
              </a:rPr>
            </a:br>
            <a:endParaRPr lang="en-IN" sz="3200" cap="none" dirty="0">
              <a:solidFill>
                <a:srgbClr val="002060"/>
              </a:solidFill>
            </a:endParaRPr>
          </a:p>
        </p:txBody>
      </p:sp>
      <p:sp>
        <p:nvSpPr>
          <p:cNvPr id="6" name="Content Placeholder 5"/>
          <p:cNvSpPr>
            <a:spLocks noGrp="1"/>
          </p:cNvSpPr>
          <p:nvPr>
            <p:ph idx="1"/>
          </p:nvPr>
        </p:nvSpPr>
        <p:spPr>
          <a:xfrm>
            <a:off x="457200" y="2209800"/>
            <a:ext cx="7239000" cy="4245936"/>
          </a:xfrm>
        </p:spPr>
        <p:txBody>
          <a:bodyPr>
            <a:normAutofit lnSpcReduction="10000"/>
          </a:bodyPr>
          <a:lstStyle/>
          <a:p>
            <a:pPr>
              <a:buNone/>
            </a:pPr>
            <a:r>
              <a:rPr lang="en-US" i="1" dirty="0" smtClean="0">
                <a:solidFill>
                  <a:srgbClr val="002060"/>
                </a:solidFill>
              </a:rPr>
              <a:t>bahine</a:t>
            </a:r>
            <a:r>
              <a:rPr lang="en-US" dirty="0" smtClean="0">
                <a:solidFill>
                  <a:srgbClr val="002060"/>
                </a:solidFill>
              </a:rPr>
              <a:t> (woman, Rapanui, Austronesian l.), </a:t>
            </a:r>
          </a:p>
          <a:p>
            <a:pPr>
              <a:buNone/>
            </a:pPr>
            <a:r>
              <a:rPr lang="en-US" i="1" dirty="0" err="1" smtClean="0">
                <a:solidFill>
                  <a:srgbClr val="002060"/>
                </a:solidFill>
              </a:rPr>
              <a:t>wahine</a:t>
            </a:r>
            <a:r>
              <a:rPr lang="en-US" dirty="0" smtClean="0">
                <a:solidFill>
                  <a:srgbClr val="002060"/>
                </a:solidFill>
              </a:rPr>
              <a:t> (woman, Maori and Hawaiian), </a:t>
            </a:r>
          </a:p>
          <a:p>
            <a:pPr>
              <a:buNone/>
            </a:pPr>
            <a:r>
              <a:rPr lang="en-US" i="1" dirty="0" err="1" smtClean="0">
                <a:solidFill>
                  <a:srgbClr val="002060"/>
                </a:solidFill>
              </a:rPr>
              <a:t>vahina</a:t>
            </a:r>
            <a:r>
              <a:rPr lang="en-US" dirty="0" smtClean="0">
                <a:solidFill>
                  <a:srgbClr val="002060"/>
                </a:solidFill>
              </a:rPr>
              <a:t> (woman, Tahitian), </a:t>
            </a:r>
          </a:p>
          <a:p>
            <a:pPr>
              <a:buNone/>
            </a:pPr>
            <a:r>
              <a:rPr lang="en-US" i="1" dirty="0" err="1" smtClean="0">
                <a:solidFill>
                  <a:srgbClr val="002060"/>
                </a:solidFill>
              </a:rPr>
              <a:t>fafine</a:t>
            </a:r>
            <a:r>
              <a:rPr lang="en-US" dirty="0" smtClean="0">
                <a:solidFill>
                  <a:srgbClr val="002060"/>
                </a:solidFill>
              </a:rPr>
              <a:t> (woman, Samoan)</a:t>
            </a:r>
          </a:p>
          <a:p>
            <a:pPr>
              <a:buNone/>
            </a:pPr>
            <a:endParaRPr lang="en-US" dirty="0" smtClean="0">
              <a:solidFill>
                <a:srgbClr val="002060"/>
              </a:solidFill>
            </a:endParaRPr>
          </a:p>
          <a:p>
            <a:pPr>
              <a:buNone/>
            </a:pPr>
            <a:r>
              <a:rPr lang="en-US" dirty="0" smtClean="0">
                <a:solidFill>
                  <a:srgbClr val="002060"/>
                </a:solidFill>
              </a:rPr>
              <a:t>AND:</a:t>
            </a:r>
          </a:p>
          <a:p>
            <a:pPr>
              <a:buNone/>
            </a:pPr>
            <a:r>
              <a:rPr lang="en-US" i="1" dirty="0" smtClean="0">
                <a:solidFill>
                  <a:srgbClr val="002060"/>
                </a:solidFill>
              </a:rPr>
              <a:t>bahin</a:t>
            </a:r>
            <a:r>
              <a:rPr lang="en-US" dirty="0" smtClean="0">
                <a:solidFill>
                  <a:srgbClr val="002060"/>
                </a:solidFill>
              </a:rPr>
              <a:t> (sister, Hindi)</a:t>
            </a:r>
          </a:p>
          <a:p>
            <a:pPr>
              <a:buNone/>
            </a:pPr>
            <a:r>
              <a:rPr lang="en-US" i="1" dirty="0" err="1" smtClean="0">
                <a:solidFill>
                  <a:srgbClr val="002060"/>
                </a:solidFill>
              </a:rPr>
              <a:t>bo-chhin</a:t>
            </a:r>
            <a:r>
              <a:rPr lang="en-US" dirty="0" smtClean="0">
                <a:solidFill>
                  <a:srgbClr val="002060"/>
                </a:solidFill>
              </a:rPr>
              <a:t> (mother, Chinese </a:t>
            </a:r>
            <a:r>
              <a:rPr lang="en-US" dirty="0" err="1" smtClean="0">
                <a:solidFill>
                  <a:srgbClr val="002060"/>
                </a:solidFill>
              </a:rPr>
              <a:t>Quanzhou</a:t>
            </a:r>
            <a:r>
              <a:rPr lang="en-US" dirty="0" smtClean="0">
                <a:solidFill>
                  <a:srgbClr val="002060"/>
                </a:solidFill>
              </a:rPr>
              <a:t>, Xiamen, </a:t>
            </a:r>
            <a:r>
              <a:rPr lang="en-US" dirty="0" err="1" smtClean="0">
                <a:solidFill>
                  <a:srgbClr val="002060"/>
                </a:solidFill>
              </a:rPr>
              <a:t>Zhangzhou</a:t>
            </a:r>
            <a:r>
              <a:rPr lang="en-US" dirty="0" smtClean="0">
                <a:solidFill>
                  <a:srgbClr val="002060"/>
                </a:solidFill>
              </a:rPr>
              <a:t> dialects), </a:t>
            </a:r>
            <a:endParaRPr lang="en-IN" dirty="0">
              <a:solidFill>
                <a:srgbClr val="002060"/>
              </a:solidFill>
            </a:endParaRPr>
          </a:p>
        </p:txBody>
      </p:sp>
    </p:spTree>
  </p:cSld>
  <p:clrMapOvr>
    <a:masterClrMapping/>
  </p:clrMapOvr>
  <p:transition>
    <p:wedge/>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Moon lighted by Sun’s Light</a:t>
            </a:r>
            <a:endParaRPr lang="en-IN" dirty="0"/>
          </a:p>
        </p:txBody>
      </p:sp>
      <p:sp>
        <p:nvSpPr>
          <p:cNvPr id="3" name="Content Placeholder 2"/>
          <p:cNvSpPr>
            <a:spLocks noGrp="1"/>
          </p:cNvSpPr>
          <p:nvPr>
            <p:ph sz="quarter" idx="1"/>
          </p:nvPr>
        </p:nvSpPr>
        <p:spPr/>
        <p:txBody>
          <a:bodyPr>
            <a:normAutofit/>
          </a:bodyPr>
          <a:lstStyle/>
          <a:p>
            <a:pPr>
              <a:buNone/>
            </a:pPr>
            <a:r>
              <a:rPr lang="en-US" dirty="0" smtClean="0"/>
              <a:t>"The moon gets light from the ray of the sun named </a:t>
            </a:r>
            <a:r>
              <a:rPr lang="en-US" i="1" dirty="0" err="1" smtClean="0"/>
              <a:t>Susumna</a:t>
            </a:r>
            <a:r>
              <a:rPr lang="en-US" dirty="0" smtClean="0"/>
              <a:t>”.</a:t>
            </a:r>
          </a:p>
          <a:p>
            <a:pPr>
              <a:buNone/>
            </a:pPr>
            <a:endParaRPr lang="en-US" dirty="0" smtClean="0"/>
          </a:p>
          <a:p>
            <a:pPr>
              <a:buNone/>
            </a:pPr>
            <a:r>
              <a:rPr lang="en-US" i="1" dirty="0" err="1" smtClean="0"/>
              <a:t>Shukla</a:t>
            </a:r>
            <a:r>
              <a:rPr lang="en-US" i="1" dirty="0" smtClean="0"/>
              <a:t>-</a:t>
            </a:r>
            <a:r>
              <a:rPr lang="en-US" dirty="0" smtClean="0"/>
              <a:t> </a:t>
            </a:r>
            <a:r>
              <a:rPr lang="en-US" i="1" dirty="0" err="1" smtClean="0"/>
              <a:t>Yajurveda</a:t>
            </a:r>
            <a:r>
              <a:rPr lang="en-US" dirty="0" smtClean="0"/>
              <a:t> </a:t>
            </a:r>
            <a:r>
              <a:rPr lang="en-US" i="1" dirty="0" err="1" smtClean="0"/>
              <a:t>Samhita</a:t>
            </a:r>
            <a:r>
              <a:rPr lang="en-US" i="1" dirty="0" smtClean="0"/>
              <a:t> </a:t>
            </a:r>
            <a:r>
              <a:rPr lang="en-US" dirty="0" smtClean="0"/>
              <a:t>18.40.</a:t>
            </a:r>
          </a:p>
          <a:p>
            <a:pPr>
              <a:buNone/>
            </a:pPr>
            <a:r>
              <a:rPr lang="en-US" dirty="0" err="1" smtClean="0"/>
              <a:t>Chaukhamba</a:t>
            </a:r>
            <a:r>
              <a:rPr lang="en-US" dirty="0" smtClean="0"/>
              <a:t> </a:t>
            </a:r>
            <a:r>
              <a:rPr lang="en-US" dirty="0" err="1" smtClean="0"/>
              <a:t>Vidya</a:t>
            </a:r>
            <a:r>
              <a:rPr lang="en-US" dirty="0" smtClean="0"/>
              <a:t> </a:t>
            </a:r>
            <a:r>
              <a:rPr lang="en-US" dirty="0" err="1" smtClean="0"/>
              <a:t>Bhavan</a:t>
            </a:r>
            <a:r>
              <a:rPr lang="en-US" dirty="0" smtClean="0"/>
              <a:t>, Varanasi, 1996. p.456.</a:t>
            </a:r>
          </a:p>
          <a:p>
            <a:pPr>
              <a:buNone/>
            </a:pPr>
            <a:endParaRPr lang="en-US" dirty="0" smtClean="0"/>
          </a:p>
          <a:p>
            <a:pPr>
              <a:buNone/>
            </a:pPr>
            <a:r>
              <a:rPr lang="en-US" dirty="0" smtClean="0"/>
              <a:t>Also, </a:t>
            </a:r>
            <a:r>
              <a:rPr lang="en-US" i="1" dirty="0" err="1" smtClean="0"/>
              <a:t>Taittiriya</a:t>
            </a:r>
            <a:r>
              <a:rPr lang="en-US" i="1" dirty="0" smtClean="0"/>
              <a:t> </a:t>
            </a:r>
            <a:r>
              <a:rPr lang="en-US" i="1" dirty="0" err="1" smtClean="0"/>
              <a:t>Samhita</a:t>
            </a:r>
            <a:r>
              <a:rPr lang="en-US" i="1" dirty="0" smtClean="0"/>
              <a:t> (Krishna </a:t>
            </a:r>
            <a:r>
              <a:rPr lang="en-US" i="1" dirty="0" err="1" smtClean="0"/>
              <a:t>Yajurveda</a:t>
            </a:r>
            <a:r>
              <a:rPr lang="en-US" dirty="0" smtClean="0"/>
              <a:t>), 3.4.7.1.</a:t>
            </a:r>
            <a:endParaRPr lang="en-I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cap="none" dirty="0" err="1" smtClean="0">
                <a:solidFill>
                  <a:schemeClr val="accent1"/>
                </a:solidFill>
              </a:rPr>
              <a:t>Asianitic</a:t>
            </a:r>
            <a:r>
              <a:rPr lang="en-US" cap="none" dirty="0" smtClean="0">
                <a:solidFill>
                  <a:schemeClr val="accent1"/>
                </a:solidFill>
              </a:rPr>
              <a:t> Language Super-family migration: 60,000 to 52,000 BP</a:t>
            </a:r>
            <a:endParaRPr lang="en-IN" cap="none" dirty="0">
              <a:solidFill>
                <a:schemeClr val="accent1"/>
              </a:solidFill>
            </a:endParaRPr>
          </a:p>
        </p:txBody>
      </p:sp>
      <p:pic>
        <p:nvPicPr>
          <p:cNvPr id="6" name="Content Placeholder 5" descr="Lecture Basque 3.jpg"/>
          <p:cNvPicPr>
            <a:picLocks noGrp="1" noChangeAspect="1"/>
          </p:cNvPicPr>
          <p:nvPr>
            <p:ph idx="1"/>
          </p:nvPr>
        </p:nvPicPr>
        <p:blipFill>
          <a:blip r:embed="rId3" cstate="print"/>
          <a:stretch>
            <a:fillRect/>
          </a:stretch>
        </p:blipFill>
        <p:spPr>
          <a:xfrm>
            <a:off x="533400" y="1752600"/>
            <a:ext cx="7497604" cy="4432649"/>
          </a:xfrm>
        </p:spPr>
      </p:pic>
    </p:spTree>
  </p:cSld>
  <p:clrMapOvr>
    <a:masterClrMapping/>
  </p:clrMapOvr>
  <p:transition>
    <p:wedge/>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descr="Language Mesolithic 2.jpg"/>
          <p:cNvPicPr>
            <a:picLocks noGrp="1" noChangeAspect="1"/>
          </p:cNvPicPr>
          <p:nvPr>
            <p:ph idx="1"/>
          </p:nvPr>
        </p:nvPicPr>
        <p:blipFill>
          <a:blip r:embed="rId3" cstate="print"/>
          <a:stretch>
            <a:fillRect/>
          </a:stretch>
        </p:blipFill>
        <p:spPr>
          <a:xfrm>
            <a:off x="831723" y="1600200"/>
            <a:ext cx="7328154" cy="4424839"/>
          </a:xfrm>
        </p:spPr>
      </p:pic>
    </p:spTree>
  </p:cSld>
  <p:clrMapOvr>
    <a:masterClrMapping/>
  </p:clrMapOvr>
  <p:transition>
    <p:wedge/>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295400"/>
          </a:xfrm>
        </p:spPr>
        <p:txBody>
          <a:bodyPr>
            <a:normAutofit fontScale="90000"/>
          </a:bodyPr>
          <a:lstStyle/>
          <a:p>
            <a:r>
              <a:rPr lang="en-US" sz="3200" cap="none" dirty="0" smtClean="0">
                <a:solidFill>
                  <a:srgbClr val="7030A0"/>
                </a:solidFill>
              </a:rPr>
              <a:t>It is now established that Altaic and Uralic languages are one Altaic-Uralic super-family</a:t>
            </a:r>
            <a:endParaRPr lang="en-IN" sz="3200" cap="none" dirty="0">
              <a:solidFill>
                <a:srgbClr val="7030A0"/>
              </a:solidFill>
            </a:endParaRPr>
          </a:p>
        </p:txBody>
      </p:sp>
      <p:pic>
        <p:nvPicPr>
          <p:cNvPr id="6" name="Content Placeholder 5" descr="Language Altaic 2.jpg"/>
          <p:cNvPicPr>
            <a:picLocks noGrp="1" noChangeAspect="1"/>
          </p:cNvPicPr>
          <p:nvPr>
            <p:ph idx="1"/>
          </p:nvPr>
        </p:nvPicPr>
        <p:blipFill>
          <a:blip r:embed="rId3" cstate="print"/>
          <a:stretch>
            <a:fillRect/>
          </a:stretch>
        </p:blipFill>
        <p:spPr>
          <a:xfrm>
            <a:off x="1219200" y="1537906"/>
            <a:ext cx="5651564" cy="5320094"/>
          </a:xfrm>
        </p:spPr>
      </p:pic>
    </p:spTree>
  </p:cSld>
  <p:clrMapOvr>
    <a:masterClrMapping/>
  </p:clrMapOvr>
  <p:transition>
    <p:wedge/>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524000"/>
          </a:xfrm>
        </p:spPr>
        <p:txBody>
          <a:bodyPr>
            <a:normAutofit fontScale="90000"/>
          </a:bodyPr>
          <a:lstStyle/>
          <a:p>
            <a:r>
              <a:rPr lang="en-US" sz="3600" cap="none" dirty="0" smtClean="0">
                <a:solidFill>
                  <a:srgbClr val="002060"/>
                </a:solidFill>
              </a:rPr>
              <a:t>Different views on origin of Chinese language make better sense with understanding of DNA migration</a:t>
            </a:r>
            <a:endParaRPr lang="en-IN" sz="3600" cap="none" dirty="0">
              <a:solidFill>
                <a:srgbClr val="002060"/>
              </a:solidFill>
            </a:endParaRPr>
          </a:p>
        </p:txBody>
      </p:sp>
      <p:pic>
        <p:nvPicPr>
          <p:cNvPr id="6" name="Content Placeholder 5" descr="Language China.jpg"/>
          <p:cNvPicPr>
            <a:picLocks noGrp="1" noChangeAspect="1"/>
          </p:cNvPicPr>
          <p:nvPr>
            <p:ph idx="1"/>
          </p:nvPr>
        </p:nvPicPr>
        <p:blipFill>
          <a:blip r:embed="rId3" cstate="print"/>
          <a:stretch>
            <a:fillRect/>
          </a:stretch>
        </p:blipFill>
        <p:spPr>
          <a:xfrm>
            <a:off x="1676400" y="1600200"/>
            <a:ext cx="5229320" cy="4922615"/>
          </a:xfrm>
        </p:spPr>
      </p:pic>
    </p:spTree>
  </p:cSld>
  <p:clrMapOvr>
    <a:masterClrMapping/>
  </p:clrMapOvr>
  <p:transition>
    <p:wedge/>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rgbClr val="002060"/>
                </a:solidFill>
              </a:rPr>
              <a:t>Some examples of such words are</a:t>
            </a:r>
            <a:endParaRPr lang="en-IN" cap="none" dirty="0">
              <a:solidFill>
                <a:srgbClr val="002060"/>
              </a:solidFill>
            </a:endParaRPr>
          </a:p>
        </p:txBody>
      </p:sp>
      <p:sp>
        <p:nvSpPr>
          <p:cNvPr id="3" name="Content Placeholder 2"/>
          <p:cNvSpPr>
            <a:spLocks noGrp="1"/>
          </p:cNvSpPr>
          <p:nvPr>
            <p:ph idx="1"/>
          </p:nvPr>
        </p:nvSpPr>
        <p:spPr/>
        <p:txBody>
          <a:bodyPr>
            <a:normAutofit/>
          </a:bodyPr>
          <a:lstStyle/>
          <a:p>
            <a:r>
              <a:rPr lang="en-US" sz="4000" b="1" dirty="0" smtClean="0">
                <a:solidFill>
                  <a:srgbClr val="002060"/>
                </a:solidFill>
              </a:rPr>
              <a:t>1. Sow (English), </a:t>
            </a:r>
          </a:p>
          <a:p>
            <a:r>
              <a:rPr lang="en-US" sz="4000" b="1" i="1" dirty="0" smtClean="0">
                <a:solidFill>
                  <a:srgbClr val="002060"/>
                </a:solidFill>
              </a:rPr>
              <a:t>se, </a:t>
            </a:r>
            <a:r>
              <a:rPr lang="en-US" sz="4000" b="1" i="1" dirty="0" err="1" smtClean="0">
                <a:solidFill>
                  <a:srgbClr val="002060"/>
                </a:solidFill>
              </a:rPr>
              <a:t>seh</a:t>
            </a:r>
            <a:r>
              <a:rPr lang="en-US" sz="4000" b="1" dirty="0" smtClean="0">
                <a:solidFill>
                  <a:srgbClr val="002060"/>
                </a:solidFill>
              </a:rPr>
              <a:t> (PIE, to sow), </a:t>
            </a:r>
          </a:p>
          <a:p>
            <a:r>
              <a:rPr lang="en-US" sz="4000" b="1" i="1" dirty="0" err="1" smtClean="0">
                <a:solidFill>
                  <a:srgbClr val="002060"/>
                </a:solidFill>
              </a:rPr>
              <a:t>si</a:t>
            </a:r>
            <a:r>
              <a:rPr lang="en-US" sz="4000" b="1" i="1" dirty="0" smtClean="0">
                <a:solidFill>
                  <a:srgbClr val="002060"/>
                </a:solidFill>
              </a:rPr>
              <a:t>, </a:t>
            </a:r>
            <a:r>
              <a:rPr lang="en-US" sz="4000" b="1" i="1" dirty="0" err="1" smtClean="0">
                <a:solidFill>
                  <a:srgbClr val="002060"/>
                </a:solidFill>
              </a:rPr>
              <a:t>siu</a:t>
            </a:r>
            <a:r>
              <a:rPr lang="en-US" sz="4000" b="1" i="1" dirty="0" smtClean="0">
                <a:solidFill>
                  <a:srgbClr val="002060"/>
                </a:solidFill>
              </a:rPr>
              <a:t> </a:t>
            </a:r>
            <a:r>
              <a:rPr lang="en-US" sz="4000" b="1" dirty="0" smtClean="0">
                <a:solidFill>
                  <a:srgbClr val="002060"/>
                </a:solidFill>
              </a:rPr>
              <a:t>(</a:t>
            </a:r>
            <a:r>
              <a:rPr lang="en-US" sz="4000" b="1" dirty="0" err="1" smtClean="0">
                <a:solidFill>
                  <a:srgbClr val="002060"/>
                </a:solidFill>
              </a:rPr>
              <a:t>Munda</a:t>
            </a:r>
            <a:r>
              <a:rPr lang="en-US" sz="4000" b="1" dirty="0" smtClean="0">
                <a:solidFill>
                  <a:srgbClr val="002060"/>
                </a:solidFill>
              </a:rPr>
              <a:t>, to plow), </a:t>
            </a:r>
          </a:p>
          <a:p>
            <a:r>
              <a:rPr lang="en-US" sz="4000" b="1" i="1" dirty="0" err="1" smtClean="0">
                <a:solidFill>
                  <a:srgbClr val="002060"/>
                </a:solidFill>
              </a:rPr>
              <a:t>sA</a:t>
            </a:r>
            <a:r>
              <a:rPr lang="en-US" sz="4000" b="1" i="1" dirty="0" smtClean="0">
                <a:solidFill>
                  <a:srgbClr val="002060"/>
                </a:solidFill>
              </a:rPr>
              <a:t>- (Sk</a:t>
            </a:r>
            <a:r>
              <a:rPr lang="en-US" sz="4000" b="1" dirty="0" smtClean="0">
                <a:solidFill>
                  <a:srgbClr val="002060"/>
                </a:solidFill>
              </a:rPr>
              <a:t>. To plow), </a:t>
            </a:r>
            <a:r>
              <a:rPr lang="en-US" sz="4000" b="1" i="1" dirty="0" err="1" smtClean="0">
                <a:solidFill>
                  <a:srgbClr val="002060"/>
                </a:solidFill>
              </a:rPr>
              <a:t>sitA</a:t>
            </a:r>
            <a:r>
              <a:rPr lang="en-US" sz="4000" b="1" dirty="0" smtClean="0">
                <a:solidFill>
                  <a:srgbClr val="002060"/>
                </a:solidFill>
              </a:rPr>
              <a:t>, </a:t>
            </a:r>
            <a:r>
              <a:rPr lang="en-US" sz="4000" b="1" i="1" dirty="0" err="1" smtClean="0">
                <a:solidFill>
                  <a:srgbClr val="002060"/>
                </a:solidFill>
              </a:rPr>
              <a:t>sirA</a:t>
            </a:r>
            <a:r>
              <a:rPr lang="en-US" sz="4000" b="1" dirty="0" smtClean="0">
                <a:solidFill>
                  <a:srgbClr val="002060"/>
                </a:solidFill>
              </a:rPr>
              <a:t> (Sanskrit, furrow) </a:t>
            </a:r>
          </a:p>
          <a:p>
            <a:pPr>
              <a:buNone/>
            </a:pPr>
            <a:r>
              <a:rPr lang="en-US" sz="4000" b="1" dirty="0" smtClean="0">
                <a:solidFill>
                  <a:srgbClr val="002060"/>
                </a:solidFill>
              </a:rPr>
              <a:t>etc.</a:t>
            </a:r>
          </a:p>
          <a:p>
            <a:endParaRPr lang="en-US" b="1" i="1" dirty="0" smtClean="0">
              <a:solidFill>
                <a:srgbClr val="002060"/>
              </a:solidFill>
            </a:endParaRPr>
          </a:p>
          <a:p>
            <a:pPr lvl="0"/>
            <a:endParaRPr lang="en-US" b="1" i="1" dirty="0" smtClean="0">
              <a:solidFill>
                <a:srgbClr val="002060"/>
              </a:solidFill>
            </a:endParaRPr>
          </a:p>
          <a:p>
            <a:pPr lvl="0"/>
            <a:endParaRPr lang="en-IN" b="1" dirty="0" smtClean="0">
              <a:solidFill>
                <a:srgbClr val="002060"/>
              </a:solidFill>
            </a:endParaRPr>
          </a:p>
          <a:p>
            <a:endParaRPr lang="en-IN" dirty="0"/>
          </a:p>
        </p:txBody>
      </p:sp>
    </p:spTree>
  </p:cSld>
  <p:clrMapOvr>
    <a:masterClrMapping/>
  </p:clrMapOvr>
  <p:transition>
    <p:wipe dir="u"/>
    <p:sndAc>
      <p:stSnd>
        <p:snd r:embed="rId2" name="coin.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Derived from Sa/ </a:t>
            </a:r>
            <a:r>
              <a:rPr lang="en-US" dirty="0" err="1" smtClean="0"/>
              <a:t>seh</a:t>
            </a:r>
            <a:endParaRPr lang="en-IN" dirty="0"/>
          </a:p>
        </p:txBody>
      </p:sp>
      <p:sp>
        <p:nvSpPr>
          <p:cNvPr id="3" name="Content Placeholder 2"/>
          <p:cNvSpPr>
            <a:spLocks noGrp="1"/>
          </p:cNvSpPr>
          <p:nvPr>
            <p:ph idx="1"/>
          </p:nvPr>
        </p:nvSpPr>
        <p:spPr/>
        <p:txBody>
          <a:bodyPr>
            <a:normAutofit fontScale="85000" lnSpcReduction="20000"/>
          </a:bodyPr>
          <a:lstStyle/>
          <a:p>
            <a:r>
              <a:rPr lang="en-IN" dirty="0" smtClean="0">
                <a:solidFill>
                  <a:srgbClr val="002060"/>
                </a:solidFill>
              </a:rPr>
              <a:t>*</a:t>
            </a:r>
            <a:r>
              <a:rPr lang="en-IN" i="1" dirty="0" err="1" smtClean="0">
                <a:solidFill>
                  <a:srgbClr val="002060"/>
                </a:solidFill>
              </a:rPr>
              <a:t>sehm</a:t>
            </a:r>
            <a:r>
              <a:rPr lang="en-IN" dirty="0" smtClean="0">
                <a:solidFill>
                  <a:srgbClr val="002060"/>
                </a:solidFill>
              </a:rPr>
              <a:t> (PIE, grain), </a:t>
            </a:r>
          </a:p>
          <a:p>
            <a:r>
              <a:rPr lang="en-IN" i="1" dirty="0" err="1" smtClean="0">
                <a:solidFill>
                  <a:srgbClr val="002060"/>
                </a:solidFill>
              </a:rPr>
              <a:t>sasa</a:t>
            </a:r>
            <a:r>
              <a:rPr lang="en-IN" dirty="0" smtClean="0">
                <a:solidFill>
                  <a:srgbClr val="002060"/>
                </a:solidFill>
              </a:rPr>
              <a:t> (Sanskrit;</a:t>
            </a:r>
            <a:r>
              <a:rPr lang="en-IN" i="1" dirty="0" smtClean="0">
                <a:solidFill>
                  <a:srgbClr val="002060"/>
                </a:solidFill>
              </a:rPr>
              <a:t> </a:t>
            </a:r>
            <a:r>
              <a:rPr lang="en-IN" i="1" dirty="0" err="1" smtClean="0">
                <a:solidFill>
                  <a:srgbClr val="002060"/>
                </a:solidFill>
              </a:rPr>
              <a:t>sasam</a:t>
            </a:r>
            <a:r>
              <a:rPr lang="en-IN" dirty="0" smtClean="0">
                <a:solidFill>
                  <a:srgbClr val="002060"/>
                </a:solidFill>
              </a:rPr>
              <a:t> in </a:t>
            </a:r>
            <a:r>
              <a:rPr lang="en-IN" i="1" dirty="0" smtClean="0">
                <a:solidFill>
                  <a:srgbClr val="002060"/>
                </a:solidFill>
              </a:rPr>
              <a:t>Rig-Veda</a:t>
            </a:r>
            <a:r>
              <a:rPr lang="en-IN" dirty="0" smtClean="0">
                <a:solidFill>
                  <a:srgbClr val="002060"/>
                </a:solidFill>
              </a:rPr>
              <a:t>), </a:t>
            </a:r>
          </a:p>
          <a:p>
            <a:r>
              <a:rPr lang="en-IN" i="1" dirty="0" err="1" smtClean="0">
                <a:solidFill>
                  <a:srgbClr val="002060"/>
                </a:solidFill>
              </a:rPr>
              <a:t>sasya</a:t>
            </a:r>
            <a:r>
              <a:rPr lang="en-IN" dirty="0" smtClean="0">
                <a:solidFill>
                  <a:srgbClr val="002060"/>
                </a:solidFill>
              </a:rPr>
              <a:t> (Sanskrit, food, seed, grain, herb),</a:t>
            </a:r>
          </a:p>
          <a:p>
            <a:r>
              <a:rPr lang="en-US" i="1" dirty="0" smtClean="0">
                <a:solidFill>
                  <a:srgbClr val="002060"/>
                </a:solidFill>
              </a:rPr>
              <a:t>*</a:t>
            </a:r>
            <a:r>
              <a:rPr lang="en-US" i="1" dirty="0" err="1" smtClean="0">
                <a:solidFill>
                  <a:srgbClr val="002060"/>
                </a:solidFill>
              </a:rPr>
              <a:t>Sasja</a:t>
            </a:r>
            <a:r>
              <a:rPr lang="en-US" i="1" dirty="0" smtClean="0">
                <a:solidFill>
                  <a:srgbClr val="002060"/>
                </a:solidFill>
              </a:rPr>
              <a:t> (Proto-Celtic</a:t>
            </a:r>
            <a:r>
              <a:rPr lang="en-US" dirty="0" smtClean="0">
                <a:solidFill>
                  <a:srgbClr val="002060"/>
                </a:solidFill>
              </a:rPr>
              <a:t>)</a:t>
            </a:r>
            <a:endParaRPr lang="en-IN" i="1" dirty="0" smtClean="0">
              <a:solidFill>
                <a:srgbClr val="002060"/>
              </a:solidFill>
            </a:endParaRPr>
          </a:p>
          <a:p>
            <a:r>
              <a:rPr lang="en-IN" dirty="0" smtClean="0">
                <a:solidFill>
                  <a:srgbClr val="002060"/>
                </a:solidFill>
              </a:rPr>
              <a:t>*</a:t>
            </a:r>
            <a:r>
              <a:rPr lang="en-IN" i="1" dirty="0" err="1" smtClean="0">
                <a:solidFill>
                  <a:srgbClr val="002060"/>
                </a:solidFill>
              </a:rPr>
              <a:t>sito</a:t>
            </a:r>
            <a:r>
              <a:rPr lang="en-IN" i="1" dirty="0" smtClean="0">
                <a:solidFill>
                  <a:srgbClr val="002060"/>
                </a:solidFill>
              </a:rPr>
              <a:t>-</a:t>
            </a:r>
            <a:r>
              <a:rPr lang="en-IN" dirty="0" smtClean="0">
                <a:solidFill>
                  <a:srgbClr val="002060"/>
                </a:solidFill>
              </a:rPr>
              <a:t> and </a:t>
            </a:r>
            <a:r>
              <a:rPr lang="en-IN" i="1" dirty="0" smtClean="0">
                <a:solidFill>
                  <a:srgbClr val="002060"/>
                </a:solidFill>
              </a:rPr>
              <a:t>*</a:t>
            </a:r>
            <a:r>
              <a:rPr lang="en-IN" i="1" dirty="0" err="1" smtClean="0">
                <a:solidFill>
                  <a:srgbClr val="002060"/>
                </a:solidFill>
              </a:rPr>
              <a:t>sitya</a:t>
            </a:r>
            <a:r>
              <a:rPr lang="en-IN" i="1" dirty="0" smtClean="0">
                <a:solidFill>
                  <a:srgbClr val="002060"/>
                </a:solidFill>
              </a:rPr>
              <a:t>-</a:t>
            </a:r>
            <a:r>
              <a:rPr lang="en-IN" dirty="0" smtClean="0">
                <a:solidFill>
                  <a:srgbClr val="002060"/>
                </a:solidFill>
              </a:rPr>
              <a:t> (PIE, ‘corn’), </a:t>
            </a:r>
          </a:p>
          <a:p>
            <a:r>
              <a:rPr lang="en-IN" i="1" dirty="0" err="1" smtClean="0">
                <a:solidFill>
                  <a:srgbClr val="002060"/>
                </a:solidFill>
              </a:rPr>
              <a:t>sitiyam</a:t>
            </a:r>
            <a:r>
              <a:rPr lang="en-IN" dirty="0" smtClean="0">
                <a:solidFill>
                  <a:srgbClr val="002060"/>
                </a:solidFill>
              </a:rPr>
              <a:t> (Sanskrit, corn, ploughed), </a:t>
            </a:r>
          </a:p>
          <a:p>
            <a:r>
              <a:rPr lang="en-IN" i="1" dirty="0" err="1" smtClean="0">
                <a:solidFill>
                  <a:srgbClr val="FF0000"/>
                </a:solidFill>
              </a:rPr>
              <a:t>siri</a:t>
            </a:r>
            <a:r>
              <a:rPr lang="en-IN" i="1" dirty="0" smtClean="0">
                <a:solidFill>
                  <a:srgbClr val="FF0000"/>
                </a:solidFill>
              </a:rPr>
              <a:t> </a:t>
            </a:r>
            <a:r>
              <a:rPr lang="en-IN" dirty="0" smtClean="0">
                <a:solidFill>
                  <a:srgbClr val="002060"/>
                </a:solidFill>
              </a:rPr>
              <a:t>(</a:t>
            </a:r>
            <a:r>
              <a:rPr lang="en-IN" dirty="0" err="1" smtClean="0">
                <a:solidFill>
                  <a:srgbClr val="002060"/>
                </a:solidFill>
              </a:rPr>
              <a:t>Khowar</a:t>
            </a:r>
            <a:r>
              <a:rPr lang="en-IN" dirty="0" smtClean="0">
                <a:solidFill>
                  <a:srgbClr val="002060"/>
                </a:solidFill>
              </a:rPr>
              <a:t>, Afghan, barley), and </a:t>
            </a:r>
            <a:r>
              <a:rPr lang="en-IN" i="1" dirty="0" err="1" smtClean="0">
                <a:solidFill>
                  <a:srgbClr val="FF0000"/>
                </a:solidFill>
              </a:rPr>
              <a:t>sili</a:t>
            </a:r>
            <a:r>
              <a:rPr lang="en-IN" dirty="0" smtClean="0">
                <a:solidFill>
                  <a:srgbClr val="FF0000"/>
                </a:solidFill>
              </a:rPr>
              <a:t> </a:t>
            </a:r>
            <a:r>
              <a:rPr lang="en-IN" dirty="0" smtClean="0">
                <a:solidFill>
                  <a:srgbClr val="002060"/>
                </a:solidFill>
              </a:rPr>
              <a:t>(</a:t>
            </a:r>
            <a:r>
              <a:rPr lang="en-IN" dirty="0" err="1" smtClean="0">
                <a:solidFill>
                  <a:srgbClr val="002060"/>
                </a:solidFill>
              </a:rPr>
              <a:t>Kalasha</a:t>
            </a:r>
            <a:r>
              <a:rPr lang="en-IN" dirty="0" smtClean="0">
                <a:solidFill>
                  <a:srgbClr val="002060"/>
                </a:solidFill>
              </a:rPr>
              <a:t>, </a:t>
            </a:r>
            <a:r>
              <a:rPr lang="en-IN" dirty="0" err="1" smtClean="0">
                <a:solidFill>
                  <a:srgbClr val="002060"/>
                </a:solidFill>
              </a:rPr>
              <a:t>Hindukush</a:t>
            </a:r>
            <a:r>
              <a:rPr lang="en-IN" dirty="0" smtClean="0">
                <a:solidFill>
                  <a:srgbClr val="002060"/>
                </a:solidFill>
              </a:rPr>
              <a:t>, millet). </a:t>
            </a:r>
          </a:p>
          <a:p>
            <a:r>
              <a:rPr lang="en-US" dirty="0" err="1" smtClean="0">
                <a:solidFill>
                  <a:srgbClr val="002060"/>
                </a:solidFill>
              </a:rPr>
              <a:t>Selo</a:t>
            </a:r>
            <a:r>
              <a:rPr lang="en-US" dirty="0" smtClean="0">
                <a:solidFill>
                  <a:srgbClr val="002060"/>
                </a:solidFill>
              </a:rPr>
              <a:t> (Latin, to sow)</a:t>
            </a:r>
            <a:endParaRPr lang="en-IN" dirty="0" smtClean="0">
              <a:solidFill>
                <a:srgbClr val="002060"/>
              </a:solidFill>
            </a:endParaRPr>
          </a:p>
          <a:p>
            <a:r>
              <a:rPr lang="en-IN" dirty="0" err="1" smtClean="0">
                <a:solidFill>
                  <a:srgbClr val="002060"/>
                </a:solidFill>
              </a:rPr>
              <a:t>Munda</a:t>
            </a:r>
            <a:r>
              <a:rPr lang="en-IN" dirty="0" smtClean="0">
                <a:solidFill>
                  <a:srgbClr val="002060"/>
                </a:solidFill>
              </a:rPr>
              <a:t> family </a:t>
            </a:r>
            <a:r>
              <a:rPr lang="en-IN" i="1" dirty="0" err="1" smtClean="0">
                <a:solidFill>
                  <a:srgbClr val="002060"/>
                </a:solidFill>
              </a:rPr>
              <a:t>saro</a:t>
            </a:r>
            <a:r>
              <a:rPr lang="en-IN" dirty="0" smtClean="0">
                <a:solidFill>
                  <a:srgbClr val="002060"/>
                </a:solidFill>
              </a:rPr>
              <a:t>, </a:t>
            </a:r>
            <a:r>
              <a:rPr lang="en-IN" i="1" dirty="0" err="1" smtClean="0">
                <a:solidFill>
                  <a:srgbClr val="002060"/>
                </a:solidFill>
              </a:rPr>
              <a:t>sar</a:t>
            </a:r>
            <a:r>
              <a:rPr lang="en-IN" dirty="0" smtClean="0">
                <a:solidFill>
                  <a:srgbClr val="002060"/>
                </a:solidFill>
              </a:rPr>
              <a:t> (paddy) and </a:t>
            </a:r>
            <a:r>
              <a:rPr lang="en-IN" dirty="0" err="1" smtClean="0">
                <a:solidFill>
                  <a:srgbClr val="C00000"/>
                </a:solidFill>
              </a:rPr>
              <a:t>Munda</a:t>
            </a:r>
            <a:r>
              <a:rPr lang="en-IN" dirty="0" smtClean="0">
                <a:solidFill>
                  <a:srgbClr val="C00000"/>
                </a:solidFill>
              </a:rPr>
              <a:t> and </a:t>
            </a:r>
            <a:r>
              <a:rPr lang="en-IN" dirty="0" err="1" smtClean="0">
                <a:solidFill>
                  <a:srgbClr val="C00000"/>
                </a:solidFill>
              </a:rPr>
              <a:t>Kharia</a:t>
            </a:r>
            <a:r>
              <a:rPr lang="en-IN" dirty="0" smtClean="0">
                <a:solidFill>
                  <a:srgbClr val="C00000"/>
                </a:solidFill>
              </a:rPr>
              <a:t> have –</a:t>
            </a:r>
            <a:r>
              <a:rPr lang="en-IN" i="1" dirty="0" err="1" smtClean="0">
                <a:solidFill>
                  <a:srgbClr val="C00000"/>
                </a:solidFill>
              </a:rPr>
              <a:t>sro</a:t>
            </a:r>
            <a:r>
              <a:rPr lang="en-IN" dirty="0" smtClean="0">
                <a:solidFill>
                  <a:srgbClr val="C00000"/>
                </a:solidFill>
              </a:rPr>
              <a:t> and –</a:t>
            </a:r>
            <a:r>
              <a:rPr lang="en-IN" i="1" dirty="0" err="1" smtClean="0">
                <a:solidFill>
                  <a:srgbClr val="C00000"/>
                </a:solidFill>
              </a:rPr>
              <a:t>srA</a:t>
            </a:r>
            <a:r>
              <a:rPr lang="en-IN" i="1" dirty="0" smtClean="0">
                <a:solidFill>
                  <a:srgbClr val="C00000"/>
                </a:solidFill>
              </a:rPr>
              <a:t>, paddy.</a:t>
            </a:r>
            <a:endParaRPr lang="en-IN" dirty="0" smtClean="0">
              <a:solidFill>
                <a:srgbClr val="002060"/>
              </a:solidFill>
            </a:endParaRPr>
          </a:p>
          <a:p>
            <a:r>
              <a:rPr lang="en-IN" dirty="0" smtClean="0">
                <a:solidFill>
                  <a:srgbClr val="002060"/>
                </a:solidFill>
              </a:rPr>
              <a:t> </a:t>
            </a:r>
            <a:r>
              <a:rPr lang="en-IN" dirty="0" smtClean="0">
                <a:solidFill>
                  <a:srgbClr val="C00000"/>
                </a:solidFill>
              </a:rPr>
              <a:t>Words </a:t>
            </a:r>
            <a:r>
              <a:rPr lang="en-IN" i="1" dirty="0" err="1" smtClean="0">
                <a:solidFill>
                  <a:srgbClr val="C00000"/>
                </a:solidFill>
              </a:rPr>
              <a:t>sro</a:t>
            </a:r>
            <a:r>
              <a:rPr lang="en-IN" dirty="0" smtClean="0">
                <a:solidFill>
                  <a:srgbClr val="C00000"/>
                </a:solidFill>
              </a:rPr>
              <a:t>, </a:t>
            </a:r>
            <a:r>
              <a:rPr lang="en-IN" i="1" dirty="0" err="1" smtClean="0">
                <a:solidFill>
                  <a:srgbClr val="C00000"/>
                </a:solidFill>
              </a:rPr>
              <a:t>sre</a:t>
            </a:r>
            <a:r>
              <a:rPr lang="en-IN" dirty="0" smtClean="0">
                <a:solidFill>
                  <a:srgbClr val="C00000"/>
                </a:solidFill>
              </a:rPr>
              <a:t> and </a:t>
            </a:r>
            <a:r>
              <a:rPr lang="en-IN" i="1" dirty="0" err="1" smtClean="0">
                <a:solidFill>
                  <a:srgbClr val="C00000"/>
                </a:solidFill>
              </a:rPr>
              <a:t>sru</a:t>
            </a:r>
            <a:r>
              <a:rPr lang="en-IN" dirty="0" smtClean="0">
                <a:solidFill>
                  <a:srgbClr val="C00000"/>
                </a:solidFill>
              </a:rPr>
              <a:t> meaning ‘rice’ in some Khmer (Cambodia) dialects.</a:t>
            </a:r>
            <a:r>
              <a:rPr lang="en-IN" dirty="0" smtClean="0">
                <a:solidFill>
                  <a:srgbClr val="002060"/>
                </a:solidFill>
              </a:rPr>
              <a:t> </a:t>
            </a:r>
          </a:p>
          <a:p>
            <a:pPr lvl="0"/>
            <a:endParaRPr lang="en-IN" dirty="0"/>
          </a:p>
        </p:txBody>
      </p:sp>
    </p:spTree>
  </p:cSld>
  <p:clrMapOvr>
    <a:masterClrMapping/>
  </p:clrMapOvr>
  <p:transition>
    <p:wipe dir="u"/>
    <p:sndAc>
      <p:stSnd>
        <p:snd r:embed="rId3" name="coin.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r>
              <a:rPr lang="en-US" b="1" dirty="0" smtClean="0">
                <a:solidFill>
                  <a:srgbClr val="002060"/>
                </a:solidFill>
              </a:rPr>
              <a:t>3. </a:t>
            </a:r>
            <a:r>
              <a:rPr lang="en-US" b="1" dirty="0" smtClean="0">
                <a:solidFill>
                  <a:srgbClr val="FF0000"/>
                </a:solidFill>
              </a:rPr>
              <a:t>Mill</a:t>
            </a:r>
            <a:r>
              <a:rPr lang="en-US" b="1" dirty="0" smtClean="0">
                <a:solidFill>
                  <a:srgbClr val="002060"/>
                </a:solidFill>
              </a:rPr>
              <a:t> (E.), </a:t>
            </a:r>
          </a:p>
          <a:p>
            <a:pPr lvl="0"/>
            <a:r>
              <a:rPr lang="en-US" b="1" dirty="0" smtClean="0">
                <a:solidFill>
                  <a:srgbClr val="002060"/>
                </a:solidFill>
              </a:rPr>
              <a:t>Old English </a:t>
            </a:r>
            <a:r>
              <a:rPr lang="en-US" b="1" i="1" dirty="0" err="1" smtClean="0">
                <a:solidFill>
                  <a:srgbClr val="FF0000"/>
                </a:solidFill>
              </a:rPr>
              <a:t>mylen</a:t>
            </a:r>
            <a:r>
              <a:rPr lang="en-US" b="1" i="1" dirty="0" smtClean="0">
                <a:solidFill>
                  <a:srgbClr val="002060"/>
                </a:solidFill>
              </a:rPr>
              <a:t>, </a:t>
            </a:r>
            <a:r>
              <a:rPr lang="en-US" b="1" dirty="0" smtClean="0">
                <a:solidFill>
                  <a:srgbClr val="002060"/>
                </a:solidFill>
              </a:rPr>
              <a:t>Latin </a:t>
            </a:r>
            <a:r>
              <a:rPr lang="en-US" b="1" i="1" dirty="0" err="1" smtClean="0">
                <a:solidFill>
                  <a:srgbClr val="002060"/>
                </a:solidFill>
              </a:rPr>
              <a:t>mola</a:t>
            </a:r>
            <a:r>
              <a:rPr lang="en-US" b="1" dirty="0" smtClean="0">
                <a:solidFill>
                  <a:srgbClr val="002060"/>
                </a:solidFill>
              </a:rPr>
              <a:t>, all meaning millstone; Latin </a:t>
            </a:r>
            <a:r>
              <a:rPr lang="en-US" b="1" i="1" dirty="0" err="1" smtClean="0">
                <a:solidFill>
                  <a:srgbClr val="002060"/>
                </a:solidFill>
              </a:rPr>
              <a:t>molere</a:t>
            </a:r>
            <a:r>
              <a:rPr lang="en-US" b="1" dirty="0" smtClean="0">
                <a:solidFill>
                  <a:srgbClr val="002060"/>
                </a:solidFill>
              </a:rPr>
              <a:t> to grind. PIE </a:t>
            </a:r>
            <a:r>
              <a:rPr lang="en-US" b="1" i="1" dirty="0" err="1" smtClean="0">
                <a:solidFill>
                  <a:srgbClr val="002060"/>
                </a:solidFill>
              </a:rPr>
              <a:t>mel</a:t>
            </a:r>
            <a:r>
              <a:rPr lang="en-US" b="1" i="1" dirty="0" smtClean="0">
                <a:solidFill>
                  <a:srgbClr val="002060"/>
                </a:solidFill>
              </a:rPr>
              <a:t> / mol / ml </a:t>
            </a:r>
            <a:r>
              <a:rPr lang="en-US" b="1" dirty="0" smtClean="0">
                <a:solidFill>
                  <a:srgbClr val="002060"/>
                </a:solidFill>
              </a:rPr>
              <a:t> to grind. </a:t>
            </a:r>
          </a:p>
          <a:p>
            <a:pPr lvl="0"/>
            <a:r>
              <a:rPr lang="en-US" b="1" dirty="0" smtClean="0">
                <a:solidFill>
                  <a:srgbClr val="002060"/>
                </a:solidFill>
              </a:rPr>
              <a:t>German </a:t>
            </a:r>
            <a:r>
              <a:rPr lang="en-US" b="1" i="1" dirty="0" err="1" smtClean="0">
                <a:solidFill>
                  <a:srgbClr val="FF0000"/>
                </a:solidFill>
              </a:rPr>
              <a:t>muhle</a:t>
            </a:r>
            <a:r>
              <a:rPr lang="en-US" b="1" dirty="0" smtClean="0">
                <a:solidFill>
                  <a:srgbClr val="002060"/>
                </a:solidFill>
              </a:rPr>
              <a:t> and Sanskrit </a:t>
            </a:r>
            <a:r>
              <a:rPr lang="en-US" b="1" i="1" dirty="0" err="1" smtClean="0">
                <a:solidFill>
                  <a:srgbClr val="FF0000"/>
                </a:solidFill>
              </a:rPr>
              <a:t>musala</a:t>
            </a:r>
            <a:r>
              <a:rPr lang="en-US" b="1" dirty="0" smtClean="0">
                <a:solidFill>
                  <a:srgbClr val="002060"/>
                </a:solidFill>
              </a:rPr>
              <a:t> (grinder). </a:t>
            </a:r>
          </a:p>
          <a:p>
            <a:pPr lvl="0"/>
            <a:r>
              <a:rPr lang="en-US" b="1" dirty="0" smtClean="0">
                <a:solidFill>
                  <a:srgbClr val="002060"/>
                </a:solidFill>
              </a:rPr>
              <a:t>Thai language </a:t>
            </a:r>
            <a:r>
              <a:rPr lang="en-US" b="1" i="1" dirty="0" err="1" smtClean="0">
                <a:solidFill>
                  <a:srgbClr val="FF0000"/>
                </a:solidFill>
              </a:rPr>
              <a:t>mo:h</a:t>
            </a:r>
            <a:r>
              <a:rPr lang="en-US" b="1" dirty="0" smtClean="0">
                <a:solidFill>
                  <a:srgbClr val="002060"/>
                </a:solidFill>
              </a:rPr>
              <a:t> means ‘</a:t>
            </a:r>
            <a:r>
              <a:rPr lang="en-US" b="1" dirty="0" smtClean="0">
                <a:solidFill>
                  <a:srgbClr val="FF0000"/>
                </a:solidFill>
              </a:rPr>
              <a:t>mill-stone</a:t>
            </a:r>
            <a:r>
              <a:rPr lang="en-US" b="1" dirty="0" smtClean="0">
                <a:solidFill>
                  <a:srgbClr val="002060"/>
                </a:solidFill>
              </a:rPr>
              <a:t>’ and ‘</a:t>
            </a:r>
            <a:r>
              <a:rPr lang="en-US" b="1" dirty="0" smtClean="0">
                <a:solidFill>
                  <a:srgbClr val="FF0000"/>
                </a:solidFill>
              </a:rPr>
              <a:t>to grind</a:t>
            </a:r>
            <a:r>
              <a:rPr lang="en-US" b="1" dirty="0" smtClean="0">
                <a:solidFill>
                  <a:srgbClr val="002060"/>
                </a:solidFill>
              </a:rPr>
              <a:t>’.</a:t>
            </a:r>
          </a:p>
          <a:p>
            <a:pPr lvl="0"/>
            <a:endParaRPr lang="en-IN" dirty="0"/>
          </a:p>
        </p:txBody>
      </p:sp>
    </p:spTree>
  </p:cSld>
  <p:clrMapOvr>
    <a:masterClrMapping/>
  </p:clrMapOvr>
  <p:transition>
    <p:wipe dir="u"/>
    <p:sndAc>
      <p:stSnd>
        <p:snd r:embed="rId2" name="coin.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buNone/>
            </a:pPr>
            <a:r>
              <a:rPr lang="en-US" b="1" dirty="0" smtClean="0">
                <a:solidFill>
                  <a:srgbClr val="002060"/>
                </a:solidFill>
              </a:rPr>
              <a:t>4. Pestle (E.), </a:t>
            </a:r>
          </a:p>
          <a:p>
            <a:pPr>
              <a:buNone/>
            </a:pPr>
            <a:r>
              <a:rPr lang="en-US" b="1" dirty="0" smtClean="0">
                <a:solidFill>
                  <a:srgbClr val="002060"/>
                </a:solidFill>
              </a:rPr>
              <a:t>PIE *</a:t>
            </a:r>
            <a:r>
              <a:rPr lang="en-US" b="1" i="1" dirty="0" err="1" smtClean="0">
                <a:solidFill>
                  <a:srgbClr val="002060"/>
                </a:solidFill>
              </a:rPr>
              <a:t>pis</a:t>
            </a:r>
            <a:r>
              <a:rPr lang="en-US" b="1" i="1" dirty="0" smtClean="0">
                <a:solidFill>
                  <a:srgbClr val="002060"/>
                </a:solidFill>
              </a:rPr>
              <a:t>-to</a:t>
            </a:r>
            <a:r>
              <a:rPr lang="en-US" b="1" dirty="0" smtClean="0">
                <a:solidFill>
                  <a:srgbClr val="002060"/>
                </a:solidFill>
              </a:rPr>
              <a:t>, </a:t>
            </a:r>
          </a:p>
          <a:p>
            <a:pPr>
              <a:buNone/>
            </a:pPr>
            <a:r>
              <a:rPr lang="en-US" b="1" dirty="0" smtClean="0">
                <a:solidFill>
                  <a:srgbClr val="002060"/>
                </a:solidFill>
              </a:rPr>
              <a:t>Sanskrit </a:t>
            </a:r>
            <a:r>
              <a:rPr lang="en-US" b="1" i="1" dirty="0" err="1" smtClean="0">
                <a:solidFill>
                  <a:srgbClr val="002060"/>
                </a:solidFill>
              </a:rPr>
              <a:t>pis</a:t>
            </a:r>
            <a:r>
              <a:rPr lang="en-US" b="1" i="1" dirty="0" smtClean="0">
                <a:solidFill>
                  <a:srgbClr val="002060"/>
                </a:solidFill>
              </a:rPr>
              <a:t>-</a:t>
            </a:r>
          </a:p>
          <a:p>
            <a:pPr>
              <a:buNone/>
            </a:pPr>
            <a:endParaRPr lang="en-US" b="1" i="1" dirty="0" smtClean="0">
              <a:solidFill>
                <a:srgbClr val="002060"/>
              </a:solidFill>
            </a:endParaRPr>
          </a:p>
          <a:p>
            <a:pPr>
              <a:buNone/>
            </a:pPr>
            <a:r>
              <a:rPr lang="en-US" b="1" dirty="0" smtClean="0">
                <a:solidFill>
                  <a:srgbClr val="002060"/>
                </a:solidFill>
              </a:rPr>
              <a:t>5. </a:t>
            </a:r>
            <a:r>
              <a:rPr lang="en-US" b="1" dirty="0" smtClean="0">
                <a:solidFill>
                  <a:srgbClr val="FF0000"/>
                </a:solidFill>
              </a:rPr>
              <a:t>Pita</a:t>
            </a:r>
            <a:r>
              <a:rPr lang="en-US" b="1" dirty="0" smtClean="0">
                <a:solidFill>
                  <a:srgbClr val="002060"/>
                </a:solidFill>
              </a:rPr>
              <a:t> (colloquial English ‘bread’), </a:t>
            </a:r>
          </a:p>
          <a:p>
            <a:pPr>
              <a:buNone/>
            </a:pPr>
            <a:r>
              <a:rPr lang="en-US" b="1" dirty="0" smtClean="0">
                <a:solidFill>
                  <a:srgbClr val="002060"/>
                </a:solidFill>
              </a:rPr>
              <a:t>Greek </a:t>
            </a:r>
            <a:r>
              <a:rPr lang="en-US" b="1" i="1" dirty="0" err="1" smtClean="0">
                <a:solidFill>
                  <a:srgbClr val="002060"/>
                </a:solidFill>
              </a:rPr>
              <a:t>pitta</a:t>
            </a:r>
            <a:r>
              <a:rPr lang="en-US" b="1" i="1" dirty="0" smtClean="0">
                <a:solidFill>
                  <a:srgbClr val="002060"/>
                </a:solidFill>
              </a:rPr>
              <a:t> </a:t>
            </a:r>
            <a:r>
              <a:rPr lang="en-US" b="1" dirty="0" smtClean="0">
                <a:solidFill>
                  <a:srgbClr val="002060"/>
                </a:solidFill>
              </a:rPr>
              <a:t>bread, Italian </a:t>
            </a:r>
            <a:r>
              <a:rPr lang="en-US" b="1" i="1" dirty="0" smtClean="0">
                <a:solidFill>
                  <a:srgbClr val="FF0000"/>
                </a:solidFill>
              </a:rPr>
              <a:t>pizza</a:t>
            </a:r>
            <a:r>
              <a:rPr lang="en-US" b="1" i="1" dirty="0" smtClean="0">
                <a:solidFill>
                  <a:srgbClr val="002060"/>
                </a:solidFill>
              </a:rPr>
              <a:t>,</a:t>
            </a:r>
            <a:r>
              <a:rPr lang="en-US" b="1" dirty="0" smtClean="0">
                <a:solidFill>
                  <a:srgbClr val="002060"/>
                </a:solidFill>
              </a:rPr>
              <a:t> </a:t>
            </a:r>
          </a:p>
          <a:p>
            <a:pPr>
              <a:buNone/>
            </a:pPr>
            <a:r>
              <a:rPr lang="en-US" b="1" dirty="0" smtClean="0">
                <a:solidFill>
                  <a:srgbClr val="002060"/>
                </a:solidFill>
              </a:rPr>
              <a:t>Hindi (Bihar, East UP) </a:t>
            </a:r>
            <a:r>
              <a:rPr lang="en-US" b="1" i="1" dirty="0" err="1" smtClean="0">
                <a:solidFill>
                  <a:srgbClr val="FF0000"/>
                </a:solidFill>
              </a:rPr>
              <a:t>pittha</a:t>
            </a:r>
            <a:r>
              <a:rPr lang="en-US" b="1" dirty="0" smtClean="0">
                <a:solidFill>
                  <a:srgbClr val="002060"/>
                </a:solidFill>
              </a:rPr>
              <a:t>, </a:t>
            </a:r>
          </a:p>
          <a:p>
            <a:pPr>
              <a:buNone/>
            </a:pPr>
            <a:r>
              <a:rPr lang="en-US" b="1" dirty="0" smtClean="0">
                <a:solidFill>
                  <a:srgbClr val="002060"/>
                </a:solidFill>
              </a:rPr>
              <a:t>Sanskrit </a:t>
            </a:r>
            <a:r>
              <a:rPr lang="en-US" b="1" i="1" dirty="0" err="1" smtClean="0">
                <a:solidFill>
                  <a:srgbClr val="FF0000"/>
                </a:solidFill>
              </a:rPr>
              <a:t>paishta</a:t>
            </a:r>
            <a:r>
              <a:rPr lang="en-US" b="1" dirty="0" smtClean="0">
                <a:solidFill>
                  <a:srgbClr val="002060"/>
                </a:solidFill>
              </a:rPr>
              <a:t>.</a:t>
            </a:r>
            <a:endParaRPr lang="en-IN" dirty="0"/>
          </a:p>
        </p:txBody>
      </p:sp>
    </p:spTree>
  </p:cSld>
  <p:clrMapOvr>
    <a:masterClrMapping/>
  </p:clrMapOvr>
  <p:transition>
    <p:wipe dir="u"/>
    <p:sndAc>
      <p:stSnd>
        <p:snd r:embed="rId2" name="coin.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rPr>
              <a:t>6.</a:t>
            </a:r>
            <a:endParaRPr lang="en-IN" dirty="0">
              <a:solidFill>
                <a:srgbClr val="7030A0"/>
              </a:solidFill>
            </a:endParaRPr>
          </a:p>
        </p:txBody>
      </p:sp>
      <p:sp>
        <p:nvSpPr>
          <p:cNvPr id="3" name="Content Placeholder 2"/>
          <p:cNvSpPr>
            <a:spLocks noGrp="1"/>
          </p:cNvSpPr>
          <p:nvPr>
            <p:ph idx="1"/>
          </p:nvPr>
        </p:nvSpPr>
        <p:spPr/>
        <p:txBody>
          <a:bodyPr>
            <a:normAutofit/>
          </a:bodyPr>
          <a:lstStyle/>
          <a:p>
            <a:pPr lvl="0"/>
            <a:r>
              <a:rPr lang="en-US" b="1" dirty="0" smtClean="0">
                <a:solidFill>
                  <a:srgbClr val="002060"/>
                </a:solidFill>
              </a:rPr>
              <a:t>Grind (E.), </a:t>
            </a:r>
          </a:p>
          <a:p>
            <a:pPr lvl="0"/>
            <a:r>
              <a:rPr lang="en-US" b="1" dirty="0" smtClean="0">
                <a:solidFill>
                  <a:srgbClr val="002060"/>
                </a:solidFill>
              </a:rPr>
              <a:t>Old English </a:t>
            </a:r>
            <a:r>
              <a:rPr lang="en-US" b="1" i="1" dirty="0" err="1" smtClean="0">
                <a:solidFill>
                  <a:srgbClr val="002060"/>
                </a:solidFill>
              </a:rPr>
              <a:t>grindan</a:t>
            </a:r>
            <a:r>
              <a:rPr lang="en-US" b="1" dirty="0" smtClean="0">
                <a:solidFill>
                  <a:srgbClr val="002060"/>
                </a:solidFill>
              </a:rPr>
              <a:t>, </a:t>
            </a:r>
          </a:p>
          <a:p>
            <a:pPr lvl="0"/>
            <a:r>
              <a:rPr lang="en-US" b="1" dirty="0" smtClean="0">
                <a:solidFill>
                  <a:srgbClr val="002060"/>
                </a:solidFill>
              </a:rPr>
              <a:t>P. Germanic </a:t>
            </a:r>
            <a:r>
              <a:rPr lang="en-US" b="1" i="1" dirty="0" err="1" smtClean="0">
                <a:solidFill>
                  <a:srgbClr val="002060"/>
                </a:solidFill>
              </a:rPr>
              <a:t>grindanan</a:t>
            </a:r>
            <a:r>
              <a:rPr lang="en-US" b="1" dirty="0" smtClean="0">
                <a:solidFill>
                  <a:srgbClr val="002060"/>
                </a:solidFill>
              </a:rPr>
              <a:t>, </a:t>
            </a:r>
          </a:p>
          <a:p>
            <a:pPr lvl="0"/>
            <a:r>
              <a:rPr lang="en-US" b="1" dirty="0" smtClean="0">
                <a:solidFill>
                  <a:srgbClr val="002060"/>
                </a:solidFill>
              </a:rPr>
              <a:t>PIE *</a:t>
            </a:r>
            <a:r>
              <a:rPr lang="en-US" b="1" i="1" dirty="0" err="1" smtClean="0">
                <a:solidFill>
                  <a:srgbClr val="002060"/>
                </a:solidFill>
              </a:rPr>
              <a:t>ghren</a:t>
            </a:r>
            <a:r>
              <a:rPr lang="en-US" b="1" dirty="0" smtClean="0">
                <a:solidFill>
                  <a:srgbClr val="002060"/>
                </a:solidFill>
              </a:rPr>
              <a:t>, </a:t>
            </a:r>
            <a:r>
              <a:rPr lang="en-US" b="1" i="1" dirty="0" smtClean="0">
                <a:solidFill>
                  <a:srgbClr val="002060"/>
                </a:solidFill>
              </a:rPr>
              <a:t>*</a:t>
            </a:r>
            <a:r>
              <a:rPr lang="en-US" b="1" i="1" dirty="0" err="1" smtClean="0">
                <a:solidFill>
                  <a:srgbClr val="002060"/>
                </a:solidFill>
              </a:rPr>
              <a:t>ghreu</a:t>
            </a:r>
            <a:r>
              <a:rPr lang="en-US" b="1" i="1" dirty="0" smtClean="0">
                <a:solidFill>
                  <a:srgbClr val="002060"/>
                </a:solidFill>
              </a:rPr>
              <a:t>-</a:t>
            </a:r>
            <a:r>
              <a:rPr lang="en-US" b="1" dirty="0" smtClean="0">
                <a:solidFill>
                  <a:srgbClr val="002060"/>
                </a:solidFill>
              </a:rPr>
              <a:t>, *</a:t>
            </a:r>
            <a:r>
              <a:rPr lang="en-US" b="1" i="1" dirty="0" err="1" smtClean="0">
                <a:solidFill>
                  <a:srgbClr val="002060"/>
                </a:solidFill>
              </a:rPr>
              <a:t>ghen</a:t>
            </a:r>
            <a:r>
              <a:rPr lang="en-US" b="1" dirty="0" smtClean="0">
                <a:solidFill>
                  <a:srgbClr val="002060"/>
                </a:solidFill>
              </a:rPr>
              <a:t>,  (?*</a:t>
            </a:r>
            <a:r>
              <a:rPr lang="en-US" b="1" i="1" dirty="0" err="1" smtClean="0">
                <a:solidFill>
                  <a:srgbClr val="002060"/>
                </a:solidFill>
              </a:rPr>
              <a:t>grendh</a:t>
            </a:r>
            <a:r>
              <a:rPr lang="en-US" b="1" i="1" dirty="0" smtClean="0">
                <a:solidFill>
                  <a:srgbClr val="002060"/>
                </a:solidFill>
              </a:rPr>
              <a:t>-</a:t>
            </a:r>
            <a:r>
              <a:rPr lang="en-US" b="1" dirty="0" smtClean="0">
                <a:solidFill>
                  <a:srgbClr val="002060"/>
                </a:solidFill>
              </a:rPr>
              <a:t>) </a:t>
            </a:r>
          </a:p>
          <a:p>
            <a:pPr lvl="0"/>
            <a:r>
              <a:rPr lang="en-US" b="1" dirty="0" err="1" smtClean="0">
                <a:solidFill>
                  <a:srgbClr val="FF0000"/>
                </a:solidFill>
              </a:rPr>
              <a:t>Munda</a:t>
            </a:r>
            <a:r>
              <a:rPr lang="en-US" b="1" dirty="0" smtClean="0">
                <a:solidFill>
                  <a:srgbClr val="002060"/>
                </a:solidFill>
              </a:rPr>
              <a:t> </a:t>
            </a:r>
            <a:r>
              <a:rPr lang="en-US" b="1" i="1" dirty="0" smtClean="0">
                <a:solidFill>
                  <a:srgbClr val="002060"/>
                </a:solidFill>
              </a:rPr>
              <a:t>guru</a:t>
            </a:r>
            <a:r>
              <a:rPr lang="en-US" b="1" dirty="0" smtClean="0">
                <a:solidFill>
                  <a:srgbClr val="002060"/>
                </a:solidFill>
              </a:rPr>
              <a:t>, </a:t>
            </a:r>
            <a:r>
              <a:rPr lang="en-US" b="1" dirty="0" err="1" smtClean="0">
                <a:solidFill>
                  <a:srgbClr val="FF0000"/>
                </a:solidFill>
              </a:rPr>
              <a:t>Santhal</a:t>
            </a:r>
            <a:r>
              <a:rPr lang="en-US" b="1" dirty="0" smtClean="0">
                <a:solidFill>
                  <a:srgbClr val="002060"/>
                </a:solidFill>
              </a:rPr>
              <a:t> and </a:t>
            </a:r>
            <a:r>
              <a:rPr lang="en-US" b="1" dirty="0" err="1" smtClean="0">
                <a:solidFill>
                  <a:srgbClr val="002060"/>
                </a:solidFill>
              </a:rPr>
              <a:t>Kherwa</a:t>
            </a:r>
            <a:r>
              <a:rPr lang="en-US" b="1" dirty="0" smtClean="0">
                <a:solidFill>
                  <a:srgbClr val="002060"/>
                </a:solidFill>
              </a:rPr>
              <a:t> </a:t>
            </a:r>
            <a:r>
              <a:rPr lang="en-US" b="1" i="1" dirty="0" err="1" smtClean="0">
                <a:solidFill>
                  <a:srgbClr val="002060"/>
                </a:solidFill>
              </a:rPr>
              <a:t>guRgu</a:t>
            </a:r>
            <a:r>
              <a:rPr lang="en-US" b="1" dirty="0" smtClean="0">
                <a:solidFill>
                  <a:srgbClr val="002060"/>
                </a:solidFill>
              </a:rPr>
              <a:t> mean ‘grinding stone’. </a:t>
            </a:r>
          </a:p>
          <a:p>
            <a:pPr lvl="0"/>
            <a:r>
              <a:rPr lang="en-US" b="1" dirty="0" smtClean="0">
                <a:solidFill>
                  <a:srgbClr val="FF0000"/>
                </a:solidFill>
              </a:rPr>
              <a:t>Thai</a:t>
            </a:r>
            <a:r>
              <a:rPr lang="en-US" b="1" dirty="0" smtClean="0">
                <a:solidFill>
                  <a:srgbClr val="002060"/>
                </a:solidFill>
              </a:rPr>
              <a:t> </a:t>
            </a:r>
            <a:r>
              <a:rPr lang="en-US" b="1" i="1" dirty="0" err="1" smtClean="0">
                <a:solidFill>
                  <a:srgbClr val="002060"/>
                </a:solidFill>
              </a:rPr>
              <a:t>gruaam</a:t>
            </a:r>
            <a:r>
              <a:rPr lang="en-US" b="1" dirty="0" smtClean="0">
                <a:solidFill>
                  <a:srgbClr val="002060"/>
                </a:solidFill>
              </a:rPr>
              <a:t> (to grind), </a:t>
            </a:r>
            <a:r>
              <a:rPr lang="en-US" b="1" i="1" dirty="0" err="1" smtClean="0">
                <a:solidFill>
                  <a:srgbClr val="002060"/>
                </a:solidFill>
              </a:rPr>
              <a:t>gro:hng</a:t>
            </a:r>
            <a:r>
              <a:rPr lang="en-US" b="1" dirty="0" smtClean="0">
                <a:solidFill>
                  <a:srgbClr val="002060"/>
                </a:solidFill>
              </a:rPr>
              <a:t> (mortar), </a:t>
            </a:r>
            <a:r>
              <a:rPr lang="en-US" b="1" i="1" dirty="0" err="1" smtClean="0">
                <a:solidFill>
                  <a:srgbClr val="002060"/>
                </a:solidFill>
              </a:rPr>
              <a:t>gra</a:t>
            </a:r>
            <a:r>
              <a:rPr lang="en-US" b="1" i="1" dirty="0" smtClean="0">
                <a:solidFill>
                  <a:srgbClr val="002060"/>
                </a:solidFill>
              </a:rPr>
              <a:t>- </a:t>
            </a:r>
            <a:r>
              <a:rPr lang="en-US" b="1" i="1" dirty="0" err="1" smtClean="0">
                <a:solidFill>
                  <a:srgbClr val="002060"/>
                </a:solidFill>
              </a:rPr>
              <a:t>deuuang</a:t>
            </a:r>
            <a:r>
              <a:rPr lang="en-US" b="1" dirty="0" smtClean="0">
                <a:solidFill>
                  <a:srgbClr val="002060"/>
                </a:solidFill>
              </a:rPr>
              <a:t> (stamp-mill, mortar)</a:t>
            </a:r>
          </a:p>
          <a:p>
            <a:pPr lvl="0">
              <a:buNone/>
            </a:pPr>
            <a:endParaRPr lang="en-IN" dirty="0" smtClean="0">
              <a:solidFill>
                <a:srgbClr val="002060"/>
              </a:solidFill>
            </a:endParaRPr>
          </a:p>
          <a:p>
            <a:endParaRPr lang="en-IN" dirty="0"/>
          </a:p>
        </p:txBody>
      </p:sp>
    </p:spTree>
  </p:cSld>
  <p:clrMapOvr>
    <a:masterClrMapping/>
  </p:clrMapOvr>
  <p:transition>
    <p:wipe dir="u"/>
    <p:sndAc>
      <p:stSnd>
        <p:snd r:embed="rId2" name="coin.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981200"/>
          </a:xfrm>
        </p:spPr>
        <p:txBody>
          <a:bodyPr>
            <a:normAutofit fontScale="90000"/>
          </a:bodyPr>
          <a:lstStyle/>
          <a:p>
            <a:r>
              <a:rPr lang="en-US" cap="none" dirty="0" smtClean="0">
                <a:solidFill>
                  <a:srgbClr val="7030A0"/>
                </a:solidFill>
              </a:rPr>
              <a:t>Fuller 2008, gives a large list of words used in textile present in Sanskrit and Dravidian/</a:t>
            </a:r>
            <a:r>
              <a:rPr lang="en-US" cap="none" dirty="0" err="1" smtClean="0">
                <a:solidFill>
                  <a:srgbClr val="7030A0"/>
                </a:solidFill>
              </a:rPr>
              <a:t>Munda</a:t>
            </a:r>
            <a:r>
              <a:rPr lang="en-US" cap="none" dirty="0" smtClean="0">
                <a:solidFill>
                  <a:srgbClr val="7030A0"/>
                </a:solidFill>
              </a:rPr>
              <a:t> fam. One such example is ‘</a:t>
            </a:r>
            <a:r>
              <a:rPr lang="en-US" cap="none" dirty="0" err="1" smtClean="0">
                <a:solidFill>
                  <a:srgbClr val="7030A0"/>
                </a:solidFill>
              </a:rPr>
              <a:t>tantu</a:t>
            </a:r>
            <a:r>
              <a:rPr lang="en-US" cap="none" dirty="0" smtClean="0">
                <a:solidFill>
                  <a:srgbClr val="7030A0"/>
                </a:solidFill>
              </a:rPr>
              <a:t>’</a:t>
            </a:r>
            <a:endParaRPr lang="en-IN" cap="none" dirty="0">
              <a:solidFill>
                <a:srgbClr val="7030A0"/>
              </a:solidFill>
            </a:endParaRPr>
          </a:p>
        </p:txBody>
      </p:sp>
      <p:sp>
        <p:nvSpPr>
          <p:cNvPr id="3" name="Content Placeholder 2"/>
          <p:cNvSpPr>
            <a:spLocks noGrp="1"/>
          </p:cNvSpPr>
          <p:nvPr>
            <p:ph idx="1"/>
          </p:nvPr>
        </p:nvSpPr>
        <p:spPr>
          <a:xfrm>
            <a:off x="457200" y="2057400"/>
            <a:ext cx="7239000" cy="4398336"/>
          </a:xfrm>
        </p:spPr>
        <p:txBody>
          <a:bodyPr>
            <a:normAutofit fontScale="85000" lnSpcReduction="20000"/>
          </a:bodyPr>
          <a:lstStyle/>
          <a:p>
            <a:pPr>
              <a:buNone/>
            </a:pPr>
            <a:r>
              <a:rPr lang="en-US" sz="2800" i="1" dirty="0" err="1" smtClean="0">
                <a:solidFill>
                  <a:srgbClr val="002060"/>
                </a:solidFill>
              </a:rPr>
              <a:t>tantu</a:t>
            </a:r>
            <a:r>
              <a:rPr lang="en-US" sz="2800" dirty="0" smtClean="0">
                <a:solidFill>
                  <a:srgbClr val="002060"/>
                </a:solidFill>
              </a:rPr>
              <a:t> (Sk., fiber), </a:t>
            </a:r>
            <a:r>
              <a:rPr lang="en-US" sz="2800" i="1" dirty="0" err="1" smtClean="0">
                <a:solidFill>
                  <a:srgbClr val="002060"/>
                </a:solidFill>
              </a:rPr>
              <a:t>tantra</a:t>
            </a:r>
            <a:r>
              <a:rPr lang="en-US" sz="2800" dirty="0" smtClean="0">
                <a:solidFill>
                  <a:srgbClr val="002060"/>
                </a:solidFill>
              </a:rPr>
              <a:t> (Sk., loom), </a:t>
            </a:r>
            <a:r>
              <a:rPr lang="en-US" sz="2800" i="1" dirty="0" err="1" smtClean="0">
                <a:solidFill>
                  <a:srgbClr val="002060"/>
                </a:solidFill>
              </a:rPr>
              <a:t>tAna</a:t>
            </a:r>
            <a:r>
              <a:rPr lang="en-US" sz="2800" dirty="0" smtClean="0">
                <a:solidFill>
                  <a:srgbClr val="002060"/>
                </a:solidFill>
              </a:rPr>
              <a:t> (Sk., fiber, tone, tension), </a:t>
            </a:r>
            <a:r>
              <a:rPr lang="en-US" sz="2800" i="1" dirty="0" err="1" smtClean="0">
                <a:solidFill>
                  <a:srgbClr val="002060"/>
                </a:solidFill>
              </a:rPr>
              <a:t>tanti</a:t>
            </a:r>
            <a:r>
              <a:rPr lang="en-US" sz="2800" dirty="0" smtClean="0">
                <a:solidFill>
                  <a:srgbClr val="002060"/>
                </a:solidFill>
              </a:rPr>
              <a:t> and </a:t>
            </a:r>
            <a:r>
              <a:rPr lang="en-US" sz="2800" i="1" dirty="0" err="1" smtClean="0">
                <a:solidFill>
                  <a:srgbClr val="002060"/>
                </a:solidFill>
              </a:rPr>
              <a:t>tatamA</a:t>
            </a:r>
            <a:r>
              <a:rPr lang="en-US" sz="2800" i="1" dirty="0" smtClean="0">
                <a:solidFill>
                  <a:srgbClr val="002060"/>
                </a:solidFill>
              </a:rPr>
              <a:t> </a:t>
            </a:r>
            <a:r>
              <a:rPr lang="en-US" sz="2800" dirty="0" smtClean="0">
                <a:solidFill>
                  <a:srgbClr val="002060"/>
                </a:solidFill>
              </a:rPr>
              <a:t>(Hindi, weaver);</a:t>
            </a:r>
          </a:p>
          <a:p>
            <a:pPr>
              <a:buNone/>
            </a:pPr>
            <a:r>
              <a:rPr lang="en-US" sz="2800" dirty="0" smtClean="0">
                <a:solidFill>
                  <a:srgbClr val="002060"/>
                </a:solidFill>
              </a:rPr>
              <a:t> tendon (E.), tentacle (E.) tendril (E.), tent (E.), </a:t>
            </a:r>
            <a:r>
              <a:rPr lang="en-US" sz="2800" dirty="0" err="1" smtClean="0">
                <a:solidFill>
                  <a:srgbClr val="002060"/>
                </a:solidFill>
              </a:rPr>
              <a:t>tenter</a:t>
            </a:r>
            <a:r>
              <a:rPr lang="en-US" sz="2800" dirty="0" smtClean="0">
                <a:solidFill>
                  <a:srgbClr val="002060"/>
                </a:solidFill>
              </a:rPr>
              <a:t> (E., loom), tenet (E.), </a:t>
            </a:r>
            <a:r>
              <a:rPr lang="en-US" sz="2800" i="1" dirty="0" smtClean="0">
                <a:solidFill>
                  <a:srgbClr val="002060"/>
                </a:solidFill>
              </a:rPr>
              <a:t>Dendron</a:t>
            </a:r>
            <a:r>
              <a:rPr lang="en-US" sz="2800" dirty="0" smtClean="0">
                <a:solidFill>
                  <a:srgbClr val="002060"/>
                </a:solidFill>
              </a:rPr>
              <a:t> (Gk. </a:t>
            </a:r>
            <a:r>
              <a:rPr lang="en-US" sz="2800" dirty="0" err="1" smtClean="0">
                <a:solidFill>
                  <a:srgbClr val="002060"/>
                </a:solidFill>
              </a:rPr>
              <a:t>fibre</a:t>
            </a:r>
            <a:r>
              <a:rPr lang="en-US" sz="2800" dirty="0" smtClean="0">
                <a:solidFill>
                  <a:srgbClr val="002060"/>
                </a:solidFill>
              </a:rPr>
              <a:t>);</a:t>
            </a:r>
          </a:p>
          <a:p>
            <a:pPr>
              <a:buNone/>
            </a:pPr>
            <a:r>
              <a:rPr lang="en-US" sz="2800" dirty="0" smtClean="0">
                <a:solidFill>
                  <a:srgbClr val="002060"/>
                </a:solidFill>
              </a:rPr>
              <a:t> </a:t>
            </a:r>
            <a:r>
              <a:rPr lang="en-US" sz="2800" i="1" dirty="0" err="1" smtClean="0">
                <a:solidFill>
                  <a:srgbClr val="002060"/>
                </a:solidFill>
              </a:rPr>
              <a:t>tonti</a:t>
            </a:r>
            <a:r>
              <a:rPr lang="en-US" sz="2800" dirty="0" smtClean="0">
                <a:solidFill>
                  <a:srgbClr val="002060"/>
                </a:solidFill>
              </a:rPr>
              <a:t> (</a:t>
            </a:r>
            <a:r>
              <a:rPr lang="en-US" sz="2800" dirty="0" err="1" smtClean="0">
                <a:solidFill>
                  <a:srgbClr val="002060"/>
                </a:solidFill>
              </a:rPr>
              <a:t>Juang</a:t>
            </a:r>
            <a:r>
              <a:rPr lang="en-US" sz="2800" dirty="0" smtClean="0">
                <a:solidFill>
                  <a:srgbClr val="002060"/>
                </a:solidFill>
              </a:rPr>
              <a:t>, weaver), </a:t>
            </a:r>
            <a:r>
              <a:rPr lang="en-US" sz="2800" i="1" dirty="0" err="1" smtClean="0">
                <a:solidFill>
                  <a:srgbClr val="002060"/>
                </a:solidFill>
              </a:rPr>
              <a:t>dendra</a:t>
            </a:r>
            <a:r>
              <a:rPr lang="en-US" sz="2800" dirty="0" smtClean="0">
                <a:solidFill>
                  <a:srgbClr val="002060"/>
                </a:solidFill>
              </a:rPr>
              <a:t> (</a:t>
            </a:r>
            <a:r>
              <a:rPr lang="en-US" sz="2800" dirty="0" err="1" smtClean="0">
                <a:solidFill>
                  <a:srgbClr val="002060"/>
                </a:solidFill>
              </a:rPr>
              <a:t>Telgu</a:t>
            </a:r>
            <a:r>
              <a:rPr lang="en-US" sz="2800" dirty="0" smtClean="0">
                <a:solidFill>
                  <a:srgbClr val="002060"/>
                </a:solidFill>
              </a:rPr>
              <a:t>, weaver).</a:t>
            </a:r>
          </a:p>
          <a:p>
            <a:pPr>
              <a:buNone/>
            </a:pPr>
            <a:r>
              <a:rPr lang="en-US" sz="2800" dirty="0" smtClean="0">
                <a:solidFill>
                  <a:srgbClr val="002060"/>
                </a:solidFill>
              </a:rPr>
              <a:t> </a:t>
            </a:r>
            <a:r>
              <a:rPr lang="en-US" sz="2800" i="1" dirty="0" err="1" smtClean="0">
                <a:solidFill>
                  <a:srgbClr val="002060"/>
                </a:solidFill>
              </a:rPr>
              <a:t>tay</a:t>
            </a:r>
            <a:r>
              <a:rPr lang="en-US" sz="2800" dirty="0" smtClean="0">
                <a:solidFill>
                  <a:srgbClr val="002060"/>
                </a:solidFill>
              </a:rPr>
              <a:t> (</a:t>
            </a:r>
            <a:r>
              <a:rPr lang="en-US" sz="2800" dirty="0" err="1" smtClean="0">
                <a:solidFill>
                  <a:srgbClr val="002060"/>
                </a:solidFill>
              </a:rPr>
              <a:t>Bonda</a:t>
            </a:r>
            <a:r>
              <a:rPr lang="en-US" sz="2800" dirty="0" smtClean="0">
                <a:solidFill>
                  <a:srgbClr val="002060"/>
                </a:solidFill>
              </a:rPr>
              <a:t>, to weave), </a:t>
            </a:r>
            <a:r>
              <a:rPr lang="en-US" sz="2800" i="1" dirty="0" smtClean="0">
                <a:solidFill>
                  <a:srgbClr val="002060"/>
                </a:solidFill>
              </a:rPr>
              <a:t>tan</a:t>
            </a:r>
            <a:r>
              <a:rPr lang="en-US" sz="2800" dirty="0" smtClean="0">
                <a:solidFill>
                  <a:srgbClr val="002060"/>
                </a:solidFill>
              </a:rPr>
              <a:t> (</a:t>
            </a:r>
            <a:r>
              <a:rPr lang="en-US" sz="2800" dirty="0" err="1" smtClean="0">
                <a:solidFill>
                  <a:srgbClr val="002060"/>
                </a:solidFill>
              </a:rPr>
              <a:t>Kharia</a:t>
            </a:r>
            <a:r>
              <a:rPr lang="en-US" sz="2800" dirty="0" smtClean="0">
                <a:solidFill>
                  <a:srgbClr val="002060"/>
                </a:solidFill>
              </a:rPr>
              <a:t>, to weave).</a:t>
            </a:r>
          </a:p>
          <a:p>
            <a:pPr>
              <a:buNone/>
            </a:pPr>
            <a:r>
              <a:rPr lang="en-US" sz="2800" i="1" dirty="0" smtClean="0">
                <a:solidFill>
                  <a:srgbClr val="002060"/>
                </a:solidFill>
              </a:rPr>
              <a:t>ten</a:t>
            </a:r>
            <a:r>
              <a:rPr lang="en-US" sz="2800" dirty="0" smtClean="0">
                <a:solidFill>
                  <a:srgbClr val="002060"/>
                </a:solidFill>
              </a:rPr>
              <a:t> (Santali, to weave), </a:t>
            </a:r>
          </a:p>
          <a:p>
            <a:pPr>
              <a:buNone/>
            </a:pPr>
            <a:r>
              <a:rPr lang="en-US" sz="2800" i="1" dirty="0" err="1" smtClean="0">
                <a:solidFill>
                  <a:srgbClr val="002060"/>
                </a:solidFill>
              </a:rPr>
              <a:t>thai:n</a:t>
            </a:r>
            <a:r>
              <a:rPr lang="en-US" sz="2800" dirty="0" smtClean="0">
                <a:solidFill>
                  <a:srgbClr val="002060"/>
                </a:solidFill>
              </a:rPr>
              <a:t> (</a:t>
            </a:r>
            <a:r>
              <a:rPr lang="en-US" sz="2800" dirty="0" err="1" smtClean="0">
                <a:solidFill>
                  <a:srgbClr val="002060"/>
                </a:solidFill>
              </a:rPr>
              <a:t>Khasi</a:t>
            </a:r>
            <a:r>
              <a:rPr lang="en-US" sz="2800" dirty="0" smtClean="0">
                <a:solidFill>
                  <a:srgbClr val="002060"/>
                </a:solidFill>
              </a:rPr>
              <a:t>, to weave).</a:t>
            </a:r>
          </a:p>
          <a:p>
            <a:pPr>
              <a:buNone/>
            </a:pPr>
            <a:r>
              <a:rPr lang="en-US" sz="2800" i="1" dirty="0" smtClean="0">
                <a:solidFill>
                  <a:srgbClr val="002060"/>
                </a:solidFill>
              </a:rPr>
              <a:t>tor</a:t>
            </a:r>
            <a:r>
              <a:rPr lang="en-US" sz="2800" dirty="0" smtClean="0">
                <a:solidFill>
                  <a:srgbClr val="002060"/>
                </a:solidFill>
              </a:rPr>
              <a:t> (Thai, to weave), </a:t>
            </a:r>
            <a:r>
              <a:rPr lang="en-US" sz="2800" i="1" dirty="0" smtClean="0">
                <a:solidFill>
                  <a:srgbClr val="002060"/>
                </a:solidFill>
              </a:rPr>
              <a:t>tan</a:t>
            </a:r>
            <a:r>
              <a:rPr lang="en-US" sz="2800" dirty="0" smtClean="0">
                <a:solidFill>
                  <a:srgbClr val="002060"/>
                </a:solidFill>
              </a:rPr>
              <a:t> (</a:t>
            </a:r>
            <a:r>
              <a:rPr lang="en-US" sz="2800" dirty="0" err="1" smtClean="0">
                <a:solidFill>
                  <a:srgbClr val="002060"/>
                </a:solidFill>
              </a:rPr>
              <a:t>Alak</a:t>
            </a:r>
            <a:r>
              <a:rPr lang="en-US" sz="2800" dirty="0" smtClean="0">
                <a:solidFill>
                  <a:srgbClr val="002060"/>
                </a:solidFill>
              </a:rPr>
              <a:t>, Lave, </a:t>
            </a:r>
            <a:r>
              <a:rPr lang="en-US" sz="2800" dirty="0" err="1" smtClean="0">
                <a:solidFill>
                  <a:srgbClr val="002060"/>
                </a:solidFill>
              </a:rPr>
              <a:t>Khariya</a:t>
            </a:r>
            <a:r>
              <a:rPr lang="en-US" sz="2800" dirty="0" smtClean="0">
                <a:solidFill>
                  <a:srgbClr val="002060"/>
                </a:solidFill>
              </a:rPr>
              <a:t> </a:t>
            </a:r>
            <a:r>
              <a:rPr lang="en-US" sz="2800" dirty="0" err="1" smtClean="0">
                <a:solidFill>
                  <a:srgbClr val="002060"/>
                </a:solidFill>
              </a:rPr>
              <a:t>Sura</a:t>
            </a:r>
            <a:r>
              <a:rPr lang="en-US" sz="2800" dirty="0" smtClean="0">
                <a:solidFill>
                  <a:srgbClr val="002060"/>
                </a:solidFill>
              </a:rPr>
              <a:t> and </a:t>
            </a:r>
            <a:r>
              <a:rPr lang="en-US" sz="2800" dirty="0" err="1" smtClean="0">
                <a:solidFill>
                  <a:srgbClr val="002060"/>
                </a:solidFill>
              </a:rPr>
              <a:t>Niahon</a:t>
            </a:r>
            <a:r>
              <a:rPr lang="en-US" sz="2800" dirty="0" smtClean="0">
                <a:solidFill>
                  <a:srgbClr val="002060"/>
                </a:solidFill>
              </a:rPr>
              <a:t>, to weave); </a:t>
            </a:r>
            <a:r>
              <a:rPr lang="en-US" sz="2800" i="1" dirty="0" err="1" smtClean="0">
                <a:solidFill>
                  <a:srgbClr val="002060"/>
                </a:solidFill>
              </a:rPr>
              <a:t>tana</a:t>
            </a:r>
            <a:r>
              <a:rPr lang="en-US" sz="2800" dirty="0" smtClean="0">
                <a:solidFill>
                  <a:srgbClr val="002060"/>
                </a:solidFill>
              </a:rPr>
              <a:t> (</a:t>
            </a:r>
            <a:r>
              <a:rPr lang="en-US" sz="2800" dirty="0" err="1" smtClean="0">
                <a:solidFill>
                  <a:srgbClr val="002060"/>
                </a:solidFill>
              </a:rPr>
              <a:t>Nicobarese</a:t>
            </a:r>
            <a:r>
              <a:rPr lang="en-US" sz="2800" dirty="0" smtClean="0">
                <a:solidFill>
                  <a:srgbClr val="002060"/>
                </a:solidFill>
              </a:rPr>
              <a:t>, to weave), </a:t>
            </a:r>
            <a:endParaRPr lang="en-IN" sz="2800" dirty="0" smtClean="0">
              <a:solidFill>
                <a:srgbClr val="002060"/>
              </a:solidFill>
            </a:endParaRPr>
          </a:p>
          <a:p>
            <a:endParaRPr lang="en-IN" dirty="0"/>
          </a:p>
        </p:txBody>
      </p:sp>
    </p:spTree>
  </p:cSld>
  <p:clrMapOvr>
    <a:masterClrMapping/>
  </p:clrMapOvr>
  <p:transition>
    <p:wipe dir="u"/>
    <p:sndAc>
      <p:stSnd>
        <p:snd r:embed="rId2" name="coin.wav"/>
      </p:stSnd>
    </p:sndAc>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826</TotalTime>
  <Words>6285</Words>
  <Application>Microsoft Office PowerPoint</Application>
  <PresentationFormat>On-screen Show (4:3)</PresentationFormat>
  <Paragraphs>479</Paragraphs>
  <Slides>160</Slides>
  <Notes>1</Notes>
  <HiddenSlides>0</HiddenSlides>
  <MMClips>0</MMClips>
  <ScaleCrop>false</ScaleCrop>
  <HeadingPairs>
    <vt:vector size="4" baseType="variant">
      <vt:variant>
        <vt:lpstr>Theme</vt:lpstr>
      </vt:variant>
      <vt:variant>
        <vt:i4>1</vt:i4>
      </vt:variant>
      <vt:variant>
        <vt:lpstr>Slide Titles</vt:lpstr>
      </vt:variant>
      <vt:variant>
        <vt:i4>160</vt:i4>
      </vt:variant>
    </vt:vector>
  </HeadingPairs>
  <TitlesOfParts>
    <vt:vector size="161" baseType="lpstr">
      <vt:lpstr>Civic</vt:lpstr>
      <vt:lpstr>History of Indian Science</vt:lpstr>
      <vt:lpstr>1. India’s Contributions to the West (2004)  2. Zero is not the Only Story: Ancient Indian Contributions to Modern Sciences (2007)</vt:lpstr>
      <vt:lpstr>Some Incredible Achievements of Ancient Indian Scientists</vt:lpstr>
      <vt:lpstr>The Big Bang Theory</vt:lpstr>
      <vt:lpstr>Vedic Astronomy </vt:lpstr>
      <vt:lpstr>Dirgha-tama Sukta, RV, 1.164.48</vt:lpstr>
      <vt:lpstr>Zodiac sign</vt:lpstr>
      <vt:lpstr>Heliocentric Solar System</vt:lpstr>
      <vt:lpstr>Moon lighted by Sun’s Light</vt:lpstr>
      <vt:lpstr>Such views about moon had survived at least until about 1000 AD</vt:lpstr>
      <vt:lpstr>Slide 11</vt:lpstr>
      <vt:lpstr>Slide 12</vt:lpstr>
      <vt:lpstr>Slide 13</vt:lpstr>
      <vt:lpstr>The Sulba Sutras </vt:lpstr>
      <vt:lpstr>Early Mathematics</vt:lpstr>
      <vt:lpstr>Kanada’s  Vaishesika Sutra</vt:lpstr>
      <vt:lpstr>KANADA’S VAISHESHIKA SUTRA</vt:lpstr>
      <vt:lpstr>Anti-matter</vt:lpstr>
      <vt:lpstr>Anti-Matter</vt:lpstr>
      <vt:lpstr>Kanada mentions magnet too</vt:lpstr>
      <vt:lpstr>Magnetic compass mentioned in 9th century</vt:lpstr>
      <vt:lpstr>We will today examine some sutras discussing mechanics</vt:lpstr>
      <vt:lpstr>One karma (energy) is not produced by other Karma (energy).  [karma karma saadhyam na vidyate] (Vaisheshika-Sutra, 1.1.11)</vt:lpstr>
      <vt:lpstr>Karya-virodhi-karma.  Energy is against the work. (Vaisheshika-Sutra, 1.1.14)</vt:lpstr>
      <vt:lpstr>An example of systematic disposition of a topic by Kanada</vt:lpstr>
      <vt:lpstr>Active and passive work, gravity and collision (elastic) have been discussed in Chapter 5 of the Vaisheshika Sutra</vt:lpstr>
      <vt:lpstr>Vaisheshika Sutra, 5.1.1</vt:lpstr>
      <vt:lpstr>Effort by hand (lifting) produces karma in the musal. (Vaisheshika-Sutra, 5.1.2)</vt:lpstr>
      <vt:lpstr>When the musal falls back on the ukhala (base), hand is not working. (Vaisheshika-Sutra, 5.1.3)</vt:lpstr>
      <vt:lpstr>When the musal rebounds upwards after hitting the ukhala, there is no effort by hand. (Vaisheshika-Sutra, 5.1.4)</vt:lpstr>
      <vt:lpstr>When the hand holds the rebounding musal, a karma is generated in the hand due to contact with the musal. (Vaisheshika-Sutra,5.1.5) </vt:lpstr>
      <vt:lpstr>In this way, karma generated in hand may be either due to the hand’s link with the self, or due to its link with an object. (Vaisheshika-Sutra, 5.1.6). Author means to say that a physical contact is essential for transfer of ‘karma’.</vt:lpstr>
      <vt:lpstr>Then he mentions exceptions: The invisible forces:</vt:lpstr>
      <vt:lpstr>Coming back to musal, Kanada says:   If the hold is lost, object falls because of gravity. (Vaisheshika-Sutra, 5.1.7)</vt:lpstr>
      <vt:lpstr>Kanada claims this to be universally applicable, even for the water in the clouds.</vt:lpstr>
      <vt:lpstr>Back to musal: (Anything) cannot move upwards unless there is (applied) a critical nodana. (Vaisheshika-Sutra, 5.1.8)</vt:lpstr>
      <vt:lpstr>Then Kanada gives relationship between nodana and effort:  A particular prayatna (effort, force) produces a particular nodan (?momentum).  (Vaisheshika-Sutra, 5.1.9)</vt:lpstr>
      <vt:lpstr>A particular nodan (?momentum) produces a particular rise (of projectile). (Vaisheshika-Sutra, 5.1.10)</vt:lpstr>
      <vt:lpstr>When the hand (holding musal) falls freely (with the musal), it is doing a dara-karma or ladies act (passive work).  (Vaisheshika-Sutra, 5.1.11) </vt:lpstr>
      <vt:lpstr>Slide 40</vt:lpstr>
      <vt:lpstr>Spiritual samskara</vt:lpstr>
      <vt:lpstr>Correlation with spiritual karma</vt:lpstr>
      <vt:lpstr>Rate of change of sanskara with height in a vertically thrown projectile (dǿ/dh)</vt:lpstr>
      <vt:lpstr>Prashastapada says that samskara is of three types viz. vega, bhaavana (impression) and sthitistapaka (form-restoring)</vt:lpstr>
      <vt:lpstr>Knowledge of Vector in ancient Indian Physics</vt:lpstr>
      <vt:lpstr>Break for two minutes allowing a few questions</vt:lpstr>
      <vt:lpstr>Rediscovering Indian Past</vt:lpstr>
      <vt:lpstr>Slide 48</vt:lpstr>
      <vt:lpstr>Slide 49</vt:lpstr>
      <vt:lpstr>The Discovering of Indian past</vt:lpstr>
      <vt:lpstr>Slide 51</vt:lpstr>
      <vt:lpstr>Pingala</vt:lpstr>
      <vt:lpstr>Slide 53</vt:lpstr>
      <vt:lpstr>Has Modern Science derived from transmission from India </vt:lpstr>
      <vt:lpstr>Story of Kanaka</vt:lpstr>
      <vt:lpstr>Slide 56</vt:lpstr>
      <vt:lpstr>Al-Fazari and Yaqub-ibn-Tariq</vt:lpstr>
      <vt:lpstr> </vt:lpstr>
      <vt:lpstr>The Library  Bait-al-Hikma (House of Knowledge)</vt:lpstr>
      <vt:lpstr>Al Khwarizimi</vt:lpstr>
      <vt:lpstr>Slide 61</vt:lpstr>
      <vt:lpstr>Al-Kwarizimi</vt:lpstr>
      <vt:lpstr>Knowledge moves West:  Library at Cordoba</vt:lpstr>
      <vt:lpstr>The Journey of Indian Science</vt:lpstr>
      <vt:lpstr>Translations continued in Europe until 1600</vt:lpstr>
      <vt:lpstr>Algebra</vt:lpstr>
      <vt:lpstr>Did We Come from outside</vt:lpstr>
      <vt:lpstr>DNA studies of Homo sapiens sapiens origin</vt:lpstr>
      <vt:lpstr>Homo sapiens sapiens originated 160,000 BP in East Africa. It was thought that man came out of Africa by Egypt-Suez-West Asia route.</vt:lpstr>
      <vt:lpstr>Renfrew, 1990. Farming/language dispersal Hypothesis. 1=Afro-Asiatic;  2=Elamo-Dravidian;  3=Aryan;  4=Altaic.</vt:lpstr>
      <vt:lpstr>But soon the West Asian route was ruled out by further DNA studies</vt:lpstr>
      <vt:lpstr>Recombinant DNA study September 2011 Supported by IBM</vt:lpstr>
      <vt:lpstr>Migration Maps</vt:lpstr>
      <vt:lpstr>Some men leave Africa</vt:lpstr>
      <vt:lpstr>This population expanded numerically, culturally and linguistically in India over time.</vt:lpstr>
      <vt:lpstr>The first journey out of India started 85,000 years back and reached Australia by 60,000 years B.P. Hudjasove,  2007</vt:lpstr>
      <vt:lpstr>India played a central role in populating the world. All the European, Asian and Amerindian maternal lineages originated from India over time as waves (Fig. Metspalu et al, 2004)</vt:lpstr>
      <vt:lpstr>The view is now a consensus and official view.  Fig: Natural Environment Research Council, Cambridge, UK.</vt:lpstr>
      <vt:lpstr>After first migration to SE Asia, came the worst Glacial Phase (74,000 years back to 65,000 years back)</vt:lpstr>
      <vt:lpstr>About 60,000 years back, post-glacial population expansion in India led to migration to west.</vt:lpstr>
      <vt:lpstr>By 52,000 years before present:</vt:lpstr>
      <vt:lpstr>40,000 b.p.: People enter China from three directions. Two sources originated from India, one from Southeast Asia.</vt:lpstr>
      <vt:lpstr>Implications for Linguistics</vt:lpstr>
      <vt:lpstr>It was noted that DNA lineages and Language families overlapped exactly</vt:lpstr>
      <vt:lpstr>Cavalli-Sforza, 1998; Eurasiatic Super-Family of Language and DNA lineages matched.</vt:lpstr>
      <vt:lpstr>HUGO- similar matching for East half of Asia</vt:lpstr>
      <vt:lpstr>Slide 87</vt:lpstr>
      <vt:lpstr>At 85,000 ybp people migrated to Madagascar and Andaman from Mainland India</vt:lpstr>
      <vt:lpstr>Austronesian has left substratal remains to modern Indian (and also Sino-Tibetan, Austro-Asiatic and Daic) languages. One such example is word ‘bahin’ </vt:lpstr>
      <vt:lpstr>Asianitic Language Super-family migration: 60,000 to 52,000 BP</vt:lpstr>
      <vt:lpstr>Slide 91</vt:lpstr>
      <vt:lpstr>It is now established that Altaic and Uralic languages are one Altaic-Uralic super-family</vt:lpstr>
      <vt:lpstr>Different views on origin of Chinese language make better sense with understanding of DNA migration</vt:lpstr>
      <vt:lpstr>Some examples of such words are</vt:lpstr>
      <vt:lpstr>2. Derived from Sa/ seh</vt:lpstr>
      <vt:lpstr>Slide 96</vt:lpstr>
      <vt:lpstr>Slide 97</vt:lpstr>
      <vt:lpstr>6.</vt:lpstr>
      <vt:lpstr>Fuller 2008, gives a large list of words used in textile present in Sanskrit and Dravidian/Munda fam. One such example is ‘tantu’</vt:lpstr>
      <vt:lpstr>Slide 100</vt:lpstr>
      <vt:lpstr>Male mediated Y chromosomal DNAs</vt:lpstr>
      <vt:lpstr>New Mischief</vt:lpstr>
      <vt:lpstr>Some authors guessed that all the male lineages of India arrived from outside during Neolithic</vt:lpstr>
      <vt:lpstr>But further studies just broke these conjectures. They say: Austro-Asiatic speakers originated in India.</vt:lpstr>
      <vt:lpstr>Kumar,Vikrant et al, Y-chromosome evidence suggests a common paternal heritage of Austro-Asiatic populations, BMC Evol Biol 2007, 7: 47.</vt:lpstr>
      <vt:lpstr>We have seen that Chinese population came from NE India 40,000 years back</vt:lpstr>
      <vt:lpstr>DNA says--In fact no one migrated from China to even Northeast India. In reality, Chinese originated from Southeast Asia and Northeast India.</vt:lpstr>
      <vt:lpstr>Hua Zhong et al 2010: 2 articles</vt:lpstr>
      <vt:lpstr>Hua Zhong (2010), with the help of Y Hg C, not only proves that from Africa people came to India, and from India to SE Asia, but also that the Chinese population originated from SE Asia. </vt:lpstr>
      <vt:lpstr>Hong Shi, 2005, although studied the origins of Chinese O3 DNA only in which India was not studied, yet its maps showed that the Chinese lineage had originated from the boarders of India. </vt:lpstr>
      <vt:lpstr>Hong Shi et al, 2005; China’s main male lineage O3 (Frequency map)</vt:lpstr>
      <vt:lpstr>Slide 112</vt:lpstr>
      <vt:lpstr>Slide 113</vt:lpstr>
      <vt:lpstr>Slide 114</vt:lpstr>
      <vt:lpstr>Slide 115</vt:lpstr>
      <vt:lpstr>Slide 116</vt:lpstr>
      <vt:lpstr>Metspalu, 2004, rightly had made the maps:</vt:lpstr>
      <vt:lpstr>Aryan Invasion DNA Theory</vt:lpstr>
      <vt:lpstr>Wells 2001, made a claim that Aryan marker male DNA, lineage R1a and R2, originated in Central Asia.</vt:lpstr>
      <vt:lpstr>Wells 2001-- and R1a confusion</vt:lpstr>
      <vt:lpstr>R1a-M17 and R2 both originated in India--Underhill, 2009; Sharma, 2009; Sahoo, 2006; Sengupta, 2006.</vt:lpstr>
      <vt:lpstr>Slide 122</vt:lpstr>
      <vt:lpstr>Underhill, 2009 showed that Aryan male lineage R1a originated in India 16,000 years back.</vt:lpstr>
      <vt:lpstr>Underhill 2009 also gave age of R1a in different areas</vt:lpstr>
      <vt:lpstr>Another controversy is about original Neolithic first farmer DNA.</vt:lpstr>
      <vt:lpstr>Farmer DNAs are of Indian origin</vt:lpstr>
      <vt:lpstr>Sengupta, 2006; J2b2 distribution and origin maps</vt:lpstr>
      <vt:lpstr>Slide 128</vt:lpstr>
      <vt:lpstr>Boursot</vt:lpstr>
      <vt:lpstr>Sahoo et al 2006</vt:lpstr>
      <vt:lpstr>R1a male lineage. Note particular density in Ganga Valley</vt:lpstr>
      <vt:lpstr>Slide 132</vt:lpstr>
      <vt:lpstr>Evolution of modern Indian Languages in India</vt:lpstr>
      <vt:lpstr>Study of cattle and domesticated animals</vt:lpstr>
      <vt:lpstr>The First cow  was domesticated in India, 45,000 years back</vt:lpstr>
      <vt:lpstr>Earlier, many authors had said:</vt:lpstr>
      <vt:lpstr>There are two types of cows in the world: taurine (Europe, west Asia, China), and Zebu or Indica (India, Africa, Southeast Asia and South China, sporadically in Europe, Central Asia, West Asia)</vt:lpstr>
      <vt:lpstr>Domesticated Indian zebu was central to catalyzing cow domestication in other parts of the world</vt:lpstr>
      <vt:lpstr>Map of distribution of DNA of Indian cows: hatched area represents hybrid of Indian with local cows </vt:lpstr>
      <vt:lpstr>Indian cow dispersal to Africa by sea route implying sea-trade: </vt:lpstr>
      <vt:lpstr>Linguistic evidence also supports it</vt:lpstr>
      <vt:lpstr>Mouse Migration: from India to rest of the world Bonhomme et al 2007, Genome Biol</vt:lpstr>
      <vt:lpstr>Following species of mice and rats have been studied so far. And all of them have been found to have originated from India.</vt:lpstr>
      <vt:lpstr>Water buffalo, considered essential for early rice cultivation (Bellwood), was domesticated in India.</vt:lpstr>
      <vt:lpstr>Barley was domesticated for the first time in India, although later another breed was domesticated independently in West Asia.</vt:lpstr>
      <vt:lpstr>Rice domesticated for the first time in India: Oryza sativa indica; DNA evidence </vt:lpstr>
      <vt:lpstr>These studies enable us to push dates of Indian archaeology much back, as has been attempted by Petraglia.</vt:lpstr>
      <vt:lpstr>Lahuradewa: Rice</vt:lpstr>
      <vt:lpstr>Koldihwa--Sharma GR. 1985.   Lahuradewa--Tewari , R et al. 2006.    Jhusi--Dikshit, 2009.  </vt:lpstr>
      <vt:lpstr>Lahuradewa : Vase</vt:lpstr>
      <vt:lpstr>Some less well known  newer archaeological facts </vt:lpstr>
      <vt:lpstr>In light of DNA findings, we need to rethink Indian history. We need to weigh seriously views of Kennedy, who found that Hathnora skull was a Homo sapiens</vt:lpstr>
      <vt:lpstr>Nor should we ignore 160,000 years old pediatric perfectly Homo sapiens skull found near Madras: Rajendran et al, 2006, Ancient Asia.</vt:lpstr>
      <vt:lpstr>Many things are yet to be incorporated in human story</vt:lpstr>
      <vt:lpstr>Archaeological findings prove two things more:</vt:lpstr>
      <vt:lpstr>9000 years old Cotton thread in Copper Bead</vt:lpstr>
      <vt:lpstr>Drilling treatment of teeth: 8000 years old, Mehrgarh</vt:lpstr>
      <vt:lpstr>Slide 158</vt:lpstr>
      <vt:lpstr>And that the robust human skeletons of Sarai Nahar Rai (Mesolithic) actually belonged to a colder period i.e. before 16,000 BP (Kennedy, 2008)</vt:lpstr>
      <vt:lpstr>And Petraglia’s findings from Jwalapuram in Kurnool Dist, Andhra Pradesh--that there has been a cultural continuity in India over last 100,000 years or more: Petraglia, 2007, 2009b.</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Indian Science</dc:title>
  <dc:creator>om</dc:creator>
  <cp:lastModifiedBy>om</cp:lastModifiedBy>
  <cp:revision>10</cp:revision>
  <dcterms:created xsi:type="dcterms:W3CDTF">2011-12-04T04:34:09Z</dcterms:created>
  <dcterms:modified xsi:type="dcterms:W3CDTF">2012-02-18T10:05:47Z</dcterms:modified>
</cp:coreProperties>
</file>